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6" r:id="rId5"/>
  </p:sldMasterIdLst>
  <p:notesMasterIdLst>
    <p:notesMasterId r:id="rId11"/>
  </p:notesMasterIdLst>
  <p:sldIdLst>
    <p:sldId id="256" r:id="rId6"/>
    <p:sldId id="1279" r:id="rId7"/>
    <p:sldId id="1301" r:id="rId8"/>
    <p:sldId id="1302" r:id="rId9"/>
    <p:sldId id="130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DEF3"/>
    <a:srgbClr val="2699D5"/>
    <a:srgbClr val="D5E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64B9CD-D2E6-4B09-A1FA-93A59D4691DC}" v="1" dt="2021-12-02T13:53:56.3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474" y="10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Weighted average CFD Strike Price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'Forecast Average Strike Price a'!$B$1</c:f>
              <c:strCache>
                <c:ptCount val="1"/>
                <c:pt idx="0">
                  <c:v>Allocation Round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'Forecast Average Strike Price a'!$A$2:$A$11</c:f>
              <c:strCache>
                <c:ptCount val="10"/>
                <c:pt idx="0">
                  <c:v>2021/22</c:v>
                </c:pt>
                <c:pt idx="1">
                  <c:v>2022/23</c:v>
                </c:pt>
                <c:pt idx="2">
                  <c:v>2023/24</c:v>
                </c:pt>
                <c:pt idx="3">
                  <c:v>2024/25</c:v>
                </c:pt>
                <c:pt idx="4">
                  <c:v>2025/26</c:v>
                </c:pt>
                <c:pt idx="5">
                  <c:v>2026/27</c:v>
                </c:pt>
                <c:pt idx="6">
                  <c:v>2027/28</c:v>
                </c:pt>
                <c:pt idx="7">
                  <c:v>2028/29</c:v>
                </c:pt>
                <c:pt idx="8">
                  <c:v>2029/30</c:v>
                </c:pt>
                <c:pt idx="9">
                  <c:v>2030/31</c:v>
                </c:pt>
              </c:strCache>
              <c:extLst/>
            </c:strRef>
          </c:cat>
          <c:val>
            <c:numRef>
              <c:f>'Forecast Average Strike Price a'!$B$2:$B$11</c:f>
              <c:numCache>
                <c:formatCode>General</c:formatCode>
                <c:ptCount val="10"/>
                <c:pt idx="0">
                  <c:v>122.91815737944501</c:v>
                </c:pt>
                <c:pt idx="1">
                  <c:v>122.779656199217</c:v>
                </c:pt>
                <c:pt idx="2">
                  <c:v>124.287472192384</c:v>
                </c:pt>
                <c:pt idx="3">
                  <c:v>125.70762510356499</c:v>
                </c:pt>
                <c:pt idx="4">
                  <c:v>125.70762510356499</c:v>
                </c:pt>
                <c:pt idx="5">
                  <c:v>125.70762510356499</c:v>
                </c:pt>
                <c:pt idx="6">
                  <c:v>125.70762510356499</c:v>
                </c:pt>
                <c:pt idx="7">
                  <c:v>125.70762510356499</c:v>
                </c:pt>
                <c:pt idx="8">
                  <c:v>125.70762510356499</c:v>
                </c:pt>
                <c:pt idx="9">
                  <c:v>125.70762510356499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0-744B-4BF3-BF07-2D031BEB9D13}"/>
            </c:ext>
          </c:extLst>
        </c:ser>
        <c:ser>
          <c:idx val="1"/>
          <c:order val="1"/>
          <c:tx>
            <c:strRef>
              <c:f>'Forecast Average Strike Price a'!$C$1</c:f>
              <c:strCache>
                <c:ptCount val="1"/>
                <c:pt idx="0">
                  <c:v>Allocation Round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'Forecast Average Strike Price a'!$A$2:$A$11</c:f>
              <c:strCache>
                <c:ptCount val="10"/>
                <c:pt idx="0">
                  <c:v>2021/22</c:v>
                </c:pt>
                <c:pt idx="1">
                  <c:v>2022/23</c:v>
                </c:pt>
                <c:pt idx="2">
                  <c:v>2023/24</c:v>
                </c:pt>
                <c:pt idx="3">
                  <c:v>2024/25</c:v>
                </c:pt>
                <c:pt idx="4">
                  <c:v>2025/26</c:v>
                </c:pt>
                <c:pt idx="5">
                  <c:v>2026/27</c:v>
                </c:pt>
                <c:pt idx="6">
                  <c:v>2027/28</c:v>
                </c:pt>
                <c:pt idx="7">
                  <c:v>2028/29</c:v>
                </c:pt>
                <c:pt idx="8">
                  <c:v>2029/30</c:v>
                </c:pt>
                <c:pt idx="9">
                  <c:v>2030/31</c:v>
                </c:pt>
              </c:strCache>
              <c:extLst/>
            </c:strRef>
          </c:cat>
          <c:val>
            <c:numRef>
              <c:f>'Forecast Average Strike Price a'!$C$2:$C$11</c:f>
              <c:numCache>
                <c:formatCode>General</c:formatCode>
                <c:ptCount val="10"/>
                <c:pt idx="0">
                  <c:v>88.59</c:v>
                </c:pt>
                <c:pt idx="1">
                  <c:v>76.286095059562498</c:v>
                </c:pt>
                <c:pt idx="2">
                  <c:v>74.040391177793794</c:v>
                </c:pt>
                <c:pt idx="3">
                  <c:v>74.078005554928893</c:v>
                </c:pt>
                <c:pt idx="4">
                  <c:v>74.080832316381802</c:v>
                </c:pt>
                <c:pt idx="5">
                  <c:v>74.080832316381802</c:v>
                </c:pt>
                <c:pt idx="6">
                  <c:v>74.080832316381802</c:v>
                </c:pt>
                <c:pt idx="7">
                  <c:v>74.080832316381802</c:v>
                </c:pt>
                <c:pt idx="8">
                  <c:v>74.080832316381802</c:v>
                </c:pt>
                <c:pt idx="9">
                  <c:v>74.080832316381802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1-744B-4BF3-BF07-2D031BEB9D13}"/>
            </c:ext>
          </c:extLst>
        </c:ser>
        <c:ser>
          <c:idx val="2"/>
          <c:order val="2"/>
          <c:tx>
            <c:strRef>
              <c:f>'Forecast Average Strike Price a'!$D$1</c:f>
              <c:strCache>
                <c:ptCount val="1"/>
                <c:pt idx="0">
                  <c:v>Allocation Round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'Forecast Average Strike Price a'!$A$2:$A$11</c:f>
              <c:strCache>
                <c:ptCount val="10"/>
                <c:pt idx="0">
                  <c:v>2021/22</c:v>
                </c:pt>
                <c:pt idx="1">
                  <c:v>2022/23</c:v>
                </c:pt>
                <c:pt idx="2">
                  <c:v>2023/24</c:v>
                </c:pt>
                <c:pt idx="3">
                  <c:v>2024/25</c:v>
                </c:pt>
                <c:pt idx="4">
                  <c:v>2025/26</c:v>
                </c:pt>
                <c:pt idx="5">
                  <c:v>2026/27</c:v>
                </c:pt>
                <c:pt idx="6">
                  <c:v>2027/28</c:v>
                </c:pt>
                <c:pt idx="7">
                  <c:v>2028/29</c:v>
                </c:pt>
                <c:pt idx="8">
                  <c:v>2029/30</c:v>
                </c:pt>
                <c:pt idx="9">
                  <c:v>2030/31</c:v>
                </c:pt>
              </c:strCache>
              <c:extLst/>
            </c:strRef>
          </c:cat>
          <c:val>
            <c:numRef>
              <c:f>'Forecast Average Strike Price a'!$D$2:$D$11</c:f>
              <c:numCache>
                <c:formatCode>General</c:formatCode>
                <c:ptCount val="10"/>
                <c:pt idx="2">
                  <c:v>47.169678718572598</c:v>
                </c:pt>
                <c:pt idx="3">
                  <c:v>47.546731792782097</c:v>
                </c:pt>
                <c:pt idx="4">
                  <c:v>48.275107369833201</c:v>
                </c:pt>
                <c:pt idx="5">
                  <c:v>48.334176167577198</c:v>
                </c:pt>
                <c:pt idx="6">
                  <c:v>48.337999730242501</c:v>
                </c:pt>
                <c:pt idx="7">
                  <c:v>48.3366188730053</c:v>
                </c:pt>
                <c:pt idx="8">
                  <c:v>48.3366188730053</c:v>
                </c:pt>
                <c:pt idx="9">
                  <c:v>48.3366188730053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2-744B-4BF3-BF07-2D031BEB9D13}"/>
            </c:ext>
          </c:extLst>
        </c:ser>
        <c:ser>
          <c:idx val="3"/>
          <c:order val="3"/>
          <c:tx>
            <c:strRef>
              <c:f>'Forecast Average Strike Price a'!$E$1</c:f>
              <c:strCache>
                <c:ptCount val="1"/>
                <c:pt idx="0">
                  <c:v>Investment Contract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'Forecast Average Strike Price a'!$A$2:$A$11</c:f>
              <c:strCache>
                <c:ptCount val="10"/>
                <c:pt idx="0">
                  <c:v>2021/22</c:v>
                </c:pt>
                <c:pt idx="1">
                  <c:v>2022/23</c:v>
                </c:pt>
                <c:pt idx="2">
                  <c:v>2023/24</c:v>
                </c:pt>
                <c:pt idx="3">
                  <c:v>2024/25</c:v>
                </c:pt>
                <c:pt idx="4">
                  <c:v>2025/26</c:v>
                </c:pt>
                <c:pt idx="5">
                  <c:v>2026/27</c:v>
                </c:pt>
                <c:pt idx="6">
                  <c:v>2027/28</c:v>
                </c:pt>
                <c:pt idx="7">
                  <c:v>2028/29</c:v>
                </c:pt>
                <c:pt idx="8">
                  <c:v>2029/30</c:v>
                </c:pt>
                <c:pt idx="9">
                  <c:v>2030/31</c:v>
                </c:pt>
              </c:strCache>
              <c:extLst/>
            </c:strRef>
          </c:cat>
          <c:val>
            <c:numRef>
              <c:f>'Forecast Average Strike Price a'!$E$2:$E$11</c:f>
              <c:numCache>
                <c:formatCode>General</c:formatCode>
                <c:ptCount val="10"/>
                <c:pt idx="0">
                  <c:v>150.87518514380201</c:v>
                </c:pt>
                <c:pt idx="1">
                  <c:v>150.803030186699</c:v>
                </c:pt>
                <c:pt idx="2">
                  <c:v>150.803030186699</c:v>
                </c:pt>
                <c:pt idx="3">
                  <c:v>150.803030186699</c:v>
                </c:pt>
                <c:pt idx="4">
                  <c:v>150.803030186699</c:v>
                </c:pt>
                <c:pt idx="5">
                  <c:v>150.803030186699</c:v>
                </c:pt>
                <c:pt idx="6">
                  <c:v>166.64637244130799</c:v>
                </c:pt>
                <c:pt idx="7">
                  <c:v>166.64637244130799</c:v>
                </c:pt>
                <c:pt idx="8">
                  <c:v>166.64637244130799</c:v>
                </c:pt>
                <c:pt idx="9">
                  <c:v>166.64637244130799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3-744B-4BF3-BF07-2D031BEB9D13}"/>
            </c:ext>
          </c:extLst>
        </c:ser>
        <c:ser>
          <c:idx val="4"/>
          <c:order val="4"/>
          <c:tx>
            <c:strRef>
              <c:f>'Forecast Average Strike Price a'!$F$1</c:f>
              <c:strCache>
                <c:ptCount val="1"/>
                <c:pt idx="0">
                  <c:v>Bespoke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'Forecast Average Strike Price a'!$A$2:$A$11</c:f>
              <c:strCache>
                <c:ptCount val="10"/>
                <c:pt idx="0">
                  <c:v>2021/22</c:v>
                </c:pt>
                <c:pt idx="1">
                  <c:v>2022/23</c:v>
                </c:pt>
                <c:pt idx="2">
                  <c:v>2023/24</c:v>
                </c:pt>
                <c:pt idx="3">
                  <c:v>2024/25</c:v>
                </c:pt>
                <c:pt idx="4">
                  <c:v>2025/26</c:v>
                </c:pt>
                <c:pt idx="5">
                  <c:v>2026/27</c:v>
                </c:pt>
                <c:pt idx="6">
                  <c:v>2027/28</c:v>
                </c:pt>
                <c:pt idx="7">
                  <c:v>2028/29</c:v>
                </c:pt>
                <c:pt idx="8">
                  <c:v>2029/30</c:v>
                </c:pt>
                <c:pt idx="9">
                  <c:v>2030/31</c:v>
                </c:pt>
              </c:strCache>
              <c:extLst/>
            </c:strRef>
          </c:cat>
          <c:val>
            <c:numRef>
              <c:f>'Forecast Average Strike Price a'!$F$2:$F$11</c:f>
              <c:numCache>
                <c:formatCode>General</c:formatCode>
                <c:ptCount val="10"/>
                <c:pt idx="5">
                  <c:v>106.12</c:v>
                </c:pt>
                <c:pt idx="6">
                  <c:v>106.12</c:v>
                </c:pt>
                <c:pt idx="7">
                  <c:v>106.12</c:v>
                </c:pt>
                <c:pt idx="8">
                  <c:v>106.12</c:v>
                </c:pt>
                <c:pt idx="9">
                  <c:v>106.12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4-744B-4BF3-BF07-2D031BEB9D13}"/>
            </c:ext>
          </c:extLst>
        </c:ser>
        <c:ser>
          <c:idx val="5"/>
          <c:order val="5"/>
          <c:tx>
            <c:strRef>
              <c:f>'Forecast Average Strike Price a'!$G$1</c:f>
              <c:strCache>
                <c:ptCount val="1"/>
                <c:pt idx="0">
                  <c:v>BEIS Forecast Wholesale Price</c:v>
                </c:pt>
              </c:strCache>
            </c:strRef>
          </c:tx>
          <c:spPr>
            <a:ln w="28575" cap="rnd">
              <a:solidFill>
                <a:schemeClr val="accent6"/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'Forecast Average Strike Price a'!$A$2:$A$11</c:f>
              <c:strCache>
                <c:ptCount val="10"/>
                <c:pt idx="0">
                  <c:v>2021/22</c:v>
                </c:pt>
                <c:pt idx="1">
                  <c:v>2022/23</c:v>
                </c:pt>
                <c:pt idx="2">
                  <c:v>2023/24</c:v>
                </c:pt>
                <c:pt idx="3">
                  <c:v>2024/25</c:v>
                </c:pt>
                <c:pt idx="4">
                  <c:v>2025/26</c:v>
                </c:pt>
                <c:pt idx="5">
                  <c:v>2026/27</c:v>
                </c:pt>
                <c:pt idx="6">
                  <c:v>2027/28</c:v>
                </c:pt>
                <c:pt idx="7">
                  <c:v>2028/29</c:v>
                </c:pt>
                <c:pt idx="8">
                  <c:v>2029/30</c:v>
                </c:pt>
                <c:pt idx="9">
                  <c:v>2030/31</c:v>
                </c:pt>
              </c:strCache>
              <c:extLst/>
            </c:strRef>
          </c:cat>
          <c:val>
            <c:numRef>
              <c:f>'Forecast Average Strike Price a'!$G$2:$G$11</c:f>
              <c:numCache>
                <c:formatCode>General</c:formatCode>
                <c:ptCount val="10"/>
                <c:pt idx="0">
                  <c:v>56.862044999999902</c:v>
                </c:pt>
                <c:pt idx="1">
                  <c:v>58.469831999999997</c:v>
                </c:pt>
                <c:pt idx="2">
                  <c:v>56.360289000000002</c:v>
                </c:pt>
                <c:pt idx="3">
                  <c:v>57.771451999999996</c:v>
                </c:pt>
                <c:pt idx="4">
                  <c:v>57.156188999999998</c:v>
                </c:pt>
                <c:pt idx="5">
                  <c:v>56.052048999999997</c:v>
                </c:pt>
                <c:pt idx="6">
                  <c:v>57.793229999999902</c:v>
                </c:pt>
                <c:pt idx="7">
                  <c:v>56.816679999999998</c:v>
                </c:pt>
                <c:pt idx="8">
                  <c:v>57.036809999999903</c:v>
                </c:pt>
                <c:pt idx="9">
                  <c:v>55.234577000000002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5-744B-4BF3-BF07-2D031BEB9D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07121024"/>
        <c:axId val="1707122272"/>
      </c:lineChart>
      <c:catAx>
        <c:axId val="1707121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7122272"/>
        <c:crosses val="autoZero"/>
        <c:auto val="1"/>
        <c:lblAlgn val="ctr"/>
        <c:lblOffset val="100"/>
        <c:noMultiLvlLbl val="0"/>
      </c:catAx>
      <c:valAx>
        <c:axId val="1707122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£/MWh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7121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>
          <a:solidFill>
            <a:schemeClr val="tx2"/>
          </a:solidFill>
        </a:defRPr>
      </a:pPr>
      <a:endParaRPr lang="en-US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0.30646</cdr:x>
      <cdr:y>0.69216</cdr:y>
    </cdr:from>
    <cdr:to>
      <cdr:x>0.36815</cdr:x>
      <cdr:y>0.75717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2A28DFFF-051B-4BA3-BD8D-BD0002C204E9}"/>
            </a:ext>
          </a:extLst>
        </cdr:cNvPr>
        <cdr:cNvSpPr txBox="1"/>
      </cdr:nvSpPr>
      <cdr:spPr>
        <a:xfrm xmlns:a="http://schemas.openxmlformats.org/drawingml/2006/main">
          <a:off x="3235623" y="3412503"/>
          <a:ext cx="651363" cy="3205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600" dirty="0"/>
            <a:t>AR3</a:t>
          </a:r>
        </a:p>
      </cdr:txBody>
    </cdr:sp>
  </cdr:relSizeAnchor>
  <cdr:relSizeAnchor xmlns:cdr="http://schemas.openxmlformats.org/drawingml/2006/chartDrawing">
    <cdr:from>
      <cdr:x>0.127</cdr:x>
      <cdr:y>0.59539</cdr:y>
    </cdr:from>
    <cdr:to>
      <cdr:x>0.34088</cdr:x>
      <cdr:y>0.6604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D2F8AB80-A378-45AD-B0B5-06E93E340388}"/>
            </a:ext>
          </a:extLst>
        </cdr:cNvPr>
        <cdr:cNvSpPr txBox="1"/>
      </cdr:nvSpPr>
      <cdr:spPr>
        <a:xfrm xmlns:a="http://schemas.openxmlformats.org/drawingml/2006/main">
          <a:off x="1340835" y="2935402"/>
          <a:ext cx="2258176" cy="3205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600" dirty="0"/>
            <a:t>BEIS Wholesale Price</a:t>
          </a:r>
        </a:p>
      </cdr:txBody>
    </cdr:sp>
  </cdr:relSizeAnchor>
  <cdr:relSizeAnchor xmlns:cdr="http://schemas.openxmlformats.org/drawingml/2006/chartDrawing">
    <cdr:from>
      <cdr:x>0.12818</cdr:x>
      <cdr:y>0.44503</cdr:y>
    </cdr:from>
    <cdr:to>
      <cdr:x>0.18987</cdr:x>
      <cdr:y>0.51004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A9727632-A1FB-4A23-BA72-7CBFBDAFC278}"/>
            </a:ext>
          </a:extLst>
        </cdr:cNvPr>
        <cdr:cNvSpPr txBox="1"/>
      </cdr:nvSpPr>
      <cdr:spPr>
        <a:xfrm xmlns:a="http://schemas.openxmlformats.org/drawingml/2006/main">
          <a:off x="1353329" y="2194088"/>
          <a:ext cx="651363" cy="3205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600" dirty="0"/>
            <a:t>AR2</a:t>
          </a:r>
        </a:p>
      </cdr:txBody>
    </cdr:sp>
  </cdr:relSizeAnchor>
  <cdr:relSizeAnchor xmlns:cdr="http://schemas.openxmlformats.org/drawingml/2006/chartDrawing">
    <cdr:from>
      <cdr:x>0.57556</cdr:x>
      <cdr:y>0.37933</cdr:y>
    </cdr:from>
    <cdr:to>
      <cdr:x>0.66815</cdr:x>
      <cdr:y>0.44434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A9727632-A1FB-4A23-BA72-7CBFBDAFC278}"/>
            </a:ext>
          </a:extLst>
        </cdr:cNvPr>
        <cdr:cNvSpPr txBox="1"/>
      </cdr:nvSpPr>
      <cdr:spPr>
        <a:xfrm xmlns:a="http://schemas.openxmlformats.org/drawingml/2006/main">
          <a:off x="6076757" y="1870173"/>
          <a:ext cx="977635" cy="3205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600" dirty="0"/>
            <a:t>Bespoke</a:t>
          </a:r>
        </a:p>
      </cdr:txBody>
    </cdr:sp>
  </cdr:relSizeAnchor>
  <cdr:relSizeAnchor xmlns:cdr="http://schemas.openxmlformats.org/drawingml/2006/chartDrawing">
    <cdr:from>
      <cdr:x>0.12501</cdr:x>
      <cdr:y>0.29785</cdr:y>
    </cdr:from>
    <cdr:to>
      <cdr:x>0.21761</cdr:x>
      <cdr:y>0.36286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12FE0B21-3EC6-4304-8725-0CEBEC97AE91}"/>
            </a:ext>
          </a:extLst>
        </cdr:cNvPr>
        <cdr:cNvSpPr txBox="1"/>
      </cdr:nvSpPr>
      <cdr:spPr>
        <a:xfrm xmlns:a="http://schemas.openxmlformats.org/drawingml/2006/main">
          <a:off x="1319887" y="1468486"/>
          <a:ext cx="977635" cy="3205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600" dirty="0"/>
            <a:t>AR1</a:t>
          </a:r>
        </a:p>
      </cdr:txBody>
    </cdr:sp>
  </cdr:relSizeAnchor>
  <cdr:relSizeAnchor xmlns:cdr="http://schemas.openxmlformats.org/drawingml/2006/chartDrawing">
    <cdr:from>
      <cdr:x>0.12447</cdr:x>
      <cdr:y>0.18655</cdr:y>
    </cdr:from>
    <cdr:to>
      <cdr:x>0.21706</cdr:x>
      <cdr:y>0.25156</cdr:y>
    </cdr:to>
    <cdr:sp macro="" textlink="">
      <cdr:nvSpPr>
        <cdr:cNvPr id="7" name="TextBox 1">
          <a:extLst xmlns:a="http://schemas.openxmlformats.org/drawingml/2006/main">
            <a:ext uri="{FF2B5EF4-FFF2-40B4-BE49-F238E27FC236}">
              <a16:creationId xmlns:a16="http://schemas.microsoft.com/office/drawing/2014/main" id="{B54EBCD3-499C-4AC1-B2B1-4E4908943A1B}"/>
            </a:ext>
          </a:extLst>
        </cdr:cNvPr>
        <cdr:cNvSpPr txBox="1"/>
      </cdr:nvSpPr>
      <cdr:spPr>
        <a:xfrm xmlns:a="http://schemas.openxmlformats.org/drawingml/2006/main">
          <a:off x="1314126" y="919744"/>
          <a:ext cx="977635" cy="3205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600" dirty="0"/>
            <a:t>FIDER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B6EE97-3A4B-4E93-9658-C43C1BAC2B9A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2E4F1A-35E0-41D3-A8D3-A79F83992B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19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SC_LCCC 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1A5A5-B687-48E8-B065-08A8A531E3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0368" y="2247895"/>
            <a:ext cx="9180000" cy="1800000"/>
          </a:xfrm>
        </p:spPr>
        <p:txBody>
          <a:bodyPr anchor="t" anchorCtr="0"/>
          <a:lstStyle>
            <a:lvl1pPr algn="l">
              <a:lnSpc>
                <a:spcPct val="91000"/>
              </a:lnSpc>
              <a:defRPr sz="5600" spc="-16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5D41F3-061D-4AC9-AC61-53FD11E07E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914" y="4826925"/>
            <a:ext cx="9180000" cy="504000"/>
          </a:xfrm>
        </p:spPr>
        <p:txBody>
          <a:bodyPr/>
          <a:lstStyle>
            <a:lvl1pPr marL="0" indent="0" algn="l">
              <a:lnSpc>
                <a:spcPct val="91000"/>
              </a:lnSpc>
              <a:spcAft>
                <a:spcPts val="328"/>
              </a:spcAft>
              <a:buNone/>
              <a:defRPr sz="3200" spc="-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E00911C-ED01-4AC8-A3A7-40ABD87895A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69915" y="5361210"/>
            <a:ext cx="9180000" cy="766540"/>
          </a:xfrm>
        </p:spPr>
        <p:txBody>
          <a:bodyPr/>
          <a:lstStyle>
            <a:lvl1pPr marL="0" indent="0">
              <a:lnSpc>
                <a:spcPct val="106000"/>
              </a:lnSpc>
              <a:spcAft>
                <a:spcPts val="0"/>
              </a:spcAft>
              <a:buNone/>
              <a:defRPr sz="2000" b="1" spc="-30" baseline="0">
                <a:solidFill>
                  <a:schemeClr val="bg1"/>
                </a:solidFill>
              </a:defRPr>
            </a:lvl1pPr>
            <a:lvl2pPr marL="0" indent="0">
              <a:lnSpc>
                <a:spcPct val="106000"/>
              </a:lnSpc>
              <a:spcAft>
                <a:spcPts val="0"/>
              </a:spcAft>
              <a:buNone/>
              <a:defRPr sz="2000" spc="-30" baseline="0"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5481D3-A243-485F-B7AC-3B49958FCED5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lowcarboncontracts.uk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245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E8754-7D65-4257-AF0A-B243DC1BE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0368" y="518400"/>
            <a:ext cx="11050132" cy="1325563"/>
          </a:xfrm>
        </p:spPr>
        <p:txBody>
          <a:bodyPr/>
          <a:lstStyle>
            <a:lvl1pPr>
              <a:lnSpc>
                <a:spcPct val="94000"/>
              </a:lnSpc>
              <a:defRPr spc="-100" baseline="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00C96D-03D0-4B85-B6D0-EEFE3D530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0368" y="2017921"/>
            <a:ext cx="5249409" cy="544300"/>
          </a:xfrm>
        </p:spPr>
        <p:txBody>
          <a:bodyPr anchor="b"/>
          <a:lstStyle>
            <a:lvl1pPr marL="0" indent="0">
              <a:buNone/>
              <a:defRPr sz="2000" b="0" spc="-1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15F399-D8F9-4B56-A780-F523D3104E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0368" y="2696066"/>
            <a:ext cx="5249409" cy="3431684"/>
          </a:xfrm>
        </p:spPr>
        <p:txBody>
          <a:bodyPr/>
          <a:lstStyle>
            <a:lvl1pPr marL="180000" indent="-180000">
              <a:spcAft>
                <a:spcPts val="1400"/>
              </a:spcAft>
              <a:defRPr sz="2000" spc="-10" baseline="0"/>
            </a:lvl1pPr>
            <a:lvl2pPr marL="360000" indent="-180000">
              <a:spcAft>
                <a:spcPts val="1400"/>
              </a:spcAft>
              <a:defRPr sz="2000" spc="-10" baseline="0"/>
            </a:lvl2pPr>
            <a:lvl3pPr marL="540000" indent="-180000">
              <a:spcAft>
                <a:spcPts val="1400"/>
              </a:spcAft>
              <a:defRPr sz="2000" spc="-10" baseline="0"/>
            </a:lvl3pPr>
            <a:lvl4pPr marL="720000" indent="-180000">
              <a:spcAft>
                <a:spcPts val="1400"/>
              </a:spcAft>
              <a:defRPr sz="2000" spc="-10" baseline="0"/>
            </a:lvl4pPr>
            <a:lvl5pPr marL="900000" indent="-180000">
              <a:spcAft>
                <a:spcPts val="1400"/>
              </a:spcAft>
              <a:defRPr sz="2000" spc="-1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4F3ABA-D34C-4946-86AA-BFC87C32B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41CDD-C402-4121-95B7-9342EC877BC2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7761B2-E4CD-4FB0-8364-171E494F6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lowcarboncontracts.uk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DD2FE3-8CF6-4B22-9E71-761CD86D7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03B71-4913-4FB0-92F2-29A7E1C1BD99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FE07FAEC-0DE8-4235-A407-9D29FFCFE43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372225" y="2298700"/>
            <a:ext cx="5245100" cy="3683000"/>
          </a:xfrm>
          <a:solidFill>
            <a:schemeClr val="bg1">
              <a:lumMod val="95000"/>
            </a:schemeClr>
          </a:solidFill>
        </p:spPr>
        <p:txBody>
          <a:bodyPr anchor="ctr" anchorCtr="1"/>
          <a:lstStyle>
            <a:lvl1pPr marL="0" indent="0" algn="ctr">
              <a:buFontTx/>
              <a:buNone/>
              <a:defRPr sz="2000"/>
            </a:lvl1pPr>
          </a:lstStyle>
          <a:p>
            <a:r>
              <a:rPr lang="en-GB" dirty="0"/>
              <a:t>Insert picture here</a:t>
            </a:r>
          </a:p>
        </p:txBody>
      </p:sp>
    </p:spTree>
    <p:extLst>
      <p:ext uri="{BB962C8B-B14F-4D97-AF65-F5344CB8AC3E}">
        <p14:creationId xmlns:p14="http://schemas.microsoft.com/office/powerpoint/2010/main" val="10792516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664">
          <p15:clr>
            <a:srgbClr val="FBAE40"/>
          </p15:clr>
        </p15:guide>
        <p15:guide id="3" pos="401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544B3-A2B9-4AF7-AD33-8713C17FC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0368" y="518400"/>
            <a:ext cx="11050132" cy="1325563"/>
          </a:xfrm>
        </p:spPr>
        <p:txBody>
          <a:bodyPr/>
          <a:lstStyle>
            <a:lvl1pPr>
              <a:lnSpc>
                <a:spcPct val="94000"/>
              </a:lnSpc>
              <a:defRPr spc="-100" baseline="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B27CEE-91DE-4763-BE06-A9A7B9CC3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41CDD-C402-4121-95B7-9342EC877BC2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5A9A91-AE58-4659-B771-A56EF764A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lowcarboncontracts.uk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A6CAF2-832F-474A-A658-99B93AECA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03B71-4913-4FB0-92F2-29A7E1C1BD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57558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9B953B-B921-4770-8557-454002F49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41CDD-C402-4121-95B7-9342EC877BC2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EE0B23-3B16-480F-8EB2-4B3F5C6D4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lowcarboncontracts.uk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49024F-41BD-479C-B53F-7CAA4DAAD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03B71-4913-4FB0-92F2-29A7E1C1BD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3521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ED2A6-36E4-4CCF-A740-B1281B3EE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0369" y="532800"/>
            <a:ext cx="3297600" cy="360000"/>
          </a:xfrm>
        </p:spPr>
        <p:txBody>
          <a:bodyPr anchor="t" anchorCtr="0"/>
          <a:lstStyle>
            <a:lvl1pPr>
              <a:lnSpc>
                <a:spcPct val="103000"/>
              </a:lnSpc>
              <a:spcAft>
                <a:spcPts val="730"/>
              </a:spcAft>
              <a:defRPr sz="2000" spc="-10" baseline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C0D1FC-A2FB-488F-AC48-06A033A6D128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4445000" y="571501"/>
            <a:ext cx="7175500" cy="5410199"/>
          </a:xfrm>
          <a:solidFill>
            <a:schemeClr val="bg1">
              <a:lumMod val="95000"/>
            </a:schemeClr>
          </a:solidFill>
        </p:spPr>
        <p:txBody>
          <a:bodyPr anchor="ctr" anchorCtr="1"/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Insert picture here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8CC4B0-10C2-4F73-ABB6-C8FF89194E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0369" y="962818"/>
            <a:ext cx="3297600" cy="5164931"/>
          </a:xfrm>
        </p:spPr>
        <p:txBody>
          <a:bodyPr/>
          <a:lstStyle>
            <a:lvl1pPr marL="0" indent="0">
              <a:lnSpc>
                <a:spcPct val="105000"/>
              </a:lnSpc>
              <a:spcAft>
                <a:spcPts val="1300"/>
              </a:spcAft>
              <a:buNone/>
              <a:defRPr sz="2000" spc="-1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98679B-C154-44B9-A3F9-2864C0308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41CDD-C402-4121-95B7-9342EC877BC2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D27A9E-F586-4690-A65A-445235AB0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lowcarboncontracts.uk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74715B-8635-4B57-9671-8C70EACA5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03B71-4913-4FB0-92F2-29A7E1C1BD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865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SC_LCCC Final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15C1CD8A-2A2C-461D-84D0-79FB1EEBA7C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453200" y="4806000"/>
            <a:ext cx="3513600" cy="1317625"/>
          </a:xfrm>
        </p:spPr>
        <p:txBody>
          <a:bodyPr/>
          <a:lstStyle>
            <a:lvl1pPr marL="0" indent="0">
              <a:lnSpc>
                <a:spcPct val="111000"/>
              </a:lnSpc>
              <a:spcAft>
                <a:spcPts val="0"/>
              </a:spcAft>
              <a:buNone/>
              <a:defRPr sz="1600" spc="-20" baseline="0">
                <a:solidFill>
                  <a:schemeClr val="bg1"/>
                </a:solidFill>
              </a:defRPr>
            </a:lvl1pPr>
            <a:lvl2pPr marL="2880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70D66278-743B-4436-B673-55F23E2220F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69913" y="2172392"/>
            <a:ext cx="5526087" cy="1606550"/>
          </a:xfrm>
        </p:spPr>
        <p:txBody>
          <a:bodyPr/>
          <a:lstStyle>
            <a:lvl1pPr marL="0" indent="0" algn="l" defTabSz="914400" rtl="0" eaLnBrk="1" latinLnBrk="0" hangingPunct="1">
              <a:buNone/>
              <a:defRPr lang="en-US" sz="5600" kern="1200" spc="-130" baseline="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  <a:lvl2pPr marL="2880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9B953B-B921-4770-8557-454002F49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F41CDD-C402-4121-95B7-9342EC877BC2}" type="datetimeFigureOut">
              <a:rPr lang="en-GB" smtClean="0"/>
              <a:pPr/>
              <a:t>02/12/2021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EE0B23-3B16-480F-8EB2-4B3F5C6D4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lowcarboncontracts.uk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49024F-41BD-479C-B53F-7CAA4DAAD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8C03B71-4913-4FB0-92F2-29A7E1C1BD9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70D19EAE-2AC0-4F6C-8103-4F0B34F0A96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5910" y="4809601"/>
            <a:ext cx="3168000" cy="1318150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111000"/>
              </a:lnSpc>
              <a:spcAft>
                <a:spcPts val="0"/>
              </a:spcAft>
              <a:buNone/>
              <a:defRPr lang="en-US" sz="1600" kern="1200" spc="-2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93760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C8D38-8135-4397-8E54-2C2FB5F25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914" y="457200"/>
            <a:ext cx="42021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58ED26-43A4-4B76-910A-2910A0CD22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55675"/>
            <a:ext cx="6434304" cy="52362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9BA11D-8E8D-461A-827A-A2BEEDCCE8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9914" y="2057400"/>
            <a:ext cx="4202112" cy="40703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B78535-3946-4AB7-9938-076EA9589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41CDD-C402-4121-95B7-9342EC877BC2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6E188B-8F50-4B47-855B-4704D665F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lowcarboncontracts.uk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960B61-9B22-4EDA-8F68-C77D391E8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03B71-4913-4FB0-92F2-29A7E1C1BD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5642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1A5A5-B687-48E8-B065-08A8A531E3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0368" y="2247895"/>
            <a:ext cx="9180000" cy="1800000"/>
          </a:xfrm>
        </p:spPr>
        <p:txBody>
          <a:bodyPr anchor="t" anchorCtr="0"/>
          <a:lstStyle>
            <a:lvl1pPr algn="l">
              <a:lnSpc>
                <a:spcPct val="91000"/>
              </a:lnSpc>
              <a:defRPr sz="5600" spc="-16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5D41F3-061D-4AC9-AC61-53FD11E07E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914" y="4826925"/>
            <a:ext cx="9180000" cy="468000"/>
          </a:xfrm>
        </p:spPr>
        <p:txBody>
          <a:bodyPr/>
          <a:lstStyle>
            <a:lvl1pPr marL="0" indent="0" algn="l">
              <a:lnSpc>
                <a:spcPct val="91000"/>
              </a:lnSpc>
              <a:spcAft>
                <a:spcPts val="328"/>
              </a:spcAft>
              <a:buNone/>
              <a:defRPr sz="3200" spc="-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B958EF-740B-4264-B0FA-9C82E6E9F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lowcarboncontracts.uk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4582173"/>
      </p:ext>
    </p:extLst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SC_LCCC 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1A5A5-B687-48E8-B065-08A8A531E3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0368" y="2247895"/>
            <a:ext cx="9180000" cy="1800000"/>
          </a:xfrm>
        </p:spPr>
        <p:txBody>
          <a:bodyPr anchor="t" anchorCtr="0"/>
          <a:lstStyle>
            <a:lvl1pPr algn="l">
              <a:lnSpc>
                <a:spcPct val="91000"/>
              </a:lnSpc>
              <a:defRPr sz="5600" spc="-16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5D41F3-061D-4AC9-AC61-53FD11E07E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914" y="4826925"/>
            <a:ext cx="9180000" cy="504000"/>
          </a:xfrm>
        </p:spPr>
        <p:txBody>
          <a:bodyPr/>
          <a:lstStyle>
            <a:lvl1pPr marL="0" indent="0" algn="l">
              <a:lnSpc>
                <a:spcPct val="91000"/>
              </a:lnSpc>
              <a:spcAft>
                <a:spcPts val="328"/>
              </a:spcAft>
              <a:buNone/>
              <a:defRPr sz="3200" spc="-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E00911C-ED01-4AC8-A3A7-40ABD87895A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69915" y="5361210"/>
            <a:ext cx="9180000" cy="766540"/>
          </a:xfrm>
        </p:spPr>
        <p:txBody>
          <a:bodyPr/>
          <a:lstStyle>
            <a:lvl1pPr marL="0" indent="0">
              <a:lnSpc>
                <a:spcPct val="106000"/>
              </a:lnSpc>
              <a:spcAft>
                <a:spcPts val="0"/>
              </a:spcAft>
              <a:buNone/>
              <a:defRPr sz="2000" b="1" spc="-30" baseline="0">
                <a:solidFill>
                  <a:schemeClr val="bg1"/>
                </a:solidFill>
              </a:defRPr>
            </a:lvl1pPr>
            <a:lvl2pPr marL="0" indent="0">
              <a:lnSpc>
                <a:spcPct val="106000"/>
              </a:lnSpc>
              <a:spcAft>
                <a:spcPts val="0"/>
              </a:spcAft>
              <a:buNone/>
              <a:defRPr sz="2000" spc="-30" baseline="0"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5481D3-A243-485F-B7AC-3B49958FCED5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lowcarboncontracts.uk</a:t>
            </a:r>
          </a:p>
        </p:txBody>
      </p:sp>
    </p:spTree>
    <p:extLst>
      <p:ext uri="{BB962C8B-B14F-4D97-AF65-F5344CB8AC3E}">
        <p14:creationId xmlns:p14="http://schemas.microsoft.com/office/powerpoint/2010/main" val="4649576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5C6F8-D820-456F-9602-4DE296BE2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F6829-8A5C-40DA-8641-B6D072CE58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16000" indent="-216000">
              <a:buClr>
                <a:schemeClr val="accent1"/>
              </a:buClr>
              <a:buFont typeface="Calibri" panose="020F0502020204030204" pitchFamily="34" charset="0"/>
              <a:buChar char="–"/>
              <a:defRPr spc="-20" baseline="0">
                <a:solidFill>
                  <a:schemeClr val="tx1"/>
                </a:solidFill>
              </a:defRPr>
            </a:lvl1pPr>
            <a:lvl2pPr marL="504000" indent="-216000">
              <a:buClr>
                <a:schemeClr val="accent1"/>
              </a:buClr>
              <a:defRPr spc="-20" baseline="0">
                <a:solidFill>
                  <a:sysClr val="windowText" lastClr="000000"/>
                </a:solidFill>
              </a:defRPr>
            </a:lvl2pPr>
            <a:lvl3pPr marL="720000" indent="-216000">
              <a:buClr>
                <a:schemeClr val="accent1"/>
              </a:buClr>
              <a:buFont typeface="Calibri" panose="020F0502020204030204" pitchFamily="34" charset="0"/>
              <a:buChar char="–"/>
              <a:defRPr spc="-20" baseline="0"/>
            </a:lvl3pPr>
            <a:lvl4pPr marL="1008000" indent="-216000">
              <a:buClr>
                <a:schemeClr val="accent1"/>
              </a:buClr>
              <a:defRPr spc="-20" baseline="0"/>
            </a:lvl4pPr>
            <a:lvl5pPr marL="1224000" indent="-216000">
              <a:buClr>
                <a:schemeClr val="accent1"/>
              </a:buClr>
              <a:buFont typeface="Calibri" panose="020F0502020204030204" pitchFamily="34" charset="0"/>
              <a:buChar char="–"/>
              <a:defRPr spc="-2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92E68B-704B-4498-AD62-CC8BEED8D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41CDD-C402-4121-95B7-9342EC877BC2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87028F-3D0F-4C84-B321-C0A64DE68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lowcarboncontracts.uk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B978C9-5987-4514-B7AD-08543EC7E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03B71-4913-4FB0-92F2-29A7E1C1BD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7840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SC_LCCC Agend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B2E78-BA8B-474B-A177-459DC4DFE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293" y="533530"/>
            <a:ext cx="11050586" cy="1125685"/>
          </a:xfrm>
        </p:spPr>
        <p:txBody>
          <a:bodyPr anchor="t" anchorCtr="0"/>
          <a:lstStyle>
            <a:lvl1pPr>
              <a:lnSpc>
                <a:spcPct val="91000"/>
              </a:lnSpc>
              <a:defRPr sz="4000" spc="-8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9C1634B-5EFB-4679-8297-0A51081DE0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69913" y="2261870"/>
            <a:ext cx="5166000" cy="3872230"/>
          </a:xfrm>
        </p:spPr>
        <p:txBody>
          <a:bodyPr/>
          <a:lstStyle>
            <a:lvl1pPr marL="252000" indent="-252000">
              <a:spcAft>
                <a:spcPts val="1400"/>
              </a:spcAft>
              <a:buFont typeface="+mj-lt"/>
              <a:buAutoNum type="arabicPeriod"/>
              <a:defRPr sz="2000" spc="-10" baseline="0">
                <a:solidFill>
                  <a:schemeClr val="tx1"/>
                </a:solidFill>
              </a:defRPr>
            </a:lvl1pPr>
            <a:lvl2pPr marL="2880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22E76-A9B3-4ED0-B937-823E41174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41CDD-C402-4121-95B7-9342EC877BC2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110FC-233B-46DC-BDC6-8797C6A74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2699D5"/>
                </a:solidFill>
              </a:defRPr>
            </a:lvl1pPr>
          </a:lstStyle>
          <a:p>
            <a:r>
              <a:rPr lang="en-GB"/>
              <a:t>lowcarboncontracts.uk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391EB5-680A-4F3C-87A7-6448CE427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03B71-4913-4FB0-92F2-29A7E1C1BD99}" type="slidenum">
              <a:rPr lang="en-GB" smtClean="0"/>
              <a:t>‹#›</a:t>
            </a:fld>
            <a:endParaRPr lang="en-GB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68C2B868-E604-4532-924B-953E09D1512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532290" y="1744071"/>
            <a:ext cx="4795200" cy="4795200"/>
          </a:xfrm>
          <a:custGeom>
            <a:avLst/>
            <a:gdLst>
              <a:gd name="connsiteX0" fmla="*/ 2397600 w 4795200"/>
              <a:gd name="connsiteY0" fmla="*/ 0 h 4795200"/>
              <a:gd name="connsiteX1" fmla="*/ 4795200 w 4795200"/>
              <a:gd name="connsiteY1" fmla="*/ 2397600 h 4795200"/>
              <a:gd name="connsiteX2" fmla="*/ 2397600 w 4795200"/>
              <a:gd name="connsiteY2" fmla="*/ 4795200 h 4795200"/>
              <a:gd name="connsiteX3" fmla="*/ 0 w 4795200"/>
              <a:gd name="connsiteY3" fmla="*/ 2397600 h 4795200"/>
              <a:gd name="connsiteX4" fmla="*/ 2397600 w 4795200"/>
              <a:gd name="connsiteY4" fmla="*/ 0 h 479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95200" h="4795200">
                <a:moveTo>
                  <a:pt x="2397600" y="0"/>
                </a:moveTo>
                <a:cubicBezTo>
                  <a:pt x="3721758" y="0"/>
                  <a:pt x="4795200" y="1073442"/>
                  <a:pt x="4795200" y="2397600"/>
                </a:cubicBezTo>
                <a:cubicBezTo>
                  <a:pt x="4795200" y="3721758"/>
                  <a:pt x="3721758" y="4795200"/>
                  <a:pt x="2397600" y="4795200"/>
                </a:cubicBezTo>
                <a:cubicBezTo>
                  <a:pt x="1073442" y="4795200"/>
                  <a:pt x="0" y="3721758"/>
                  <a:pt x="0" y="2397600"/>
                </a:cubicBezTo>
                <a:cubicBezTo>
                  <a:pt x="0" y="1073442"/>
                  <a:pt x="1073442" y="0"/>
                  <a:pt x="2397600" y="0"/>
                </a:cubicBezTo>
                <a:close/>
              </a:path>
            </a:pathLst>
          </a:custGeom>
        </p:spPr>
        <p:txBody>
          <a:bodyPr wrap="square" anchor="ctr" anchorCtr="1">
            <a:noAutofit/>
          </a:bodyPr>
          <a:lstStyle>
            <a:lvl1pPr marL="0" indent="0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077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5C6F8-D820-456F-9602-4DE296BE2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F6829-8A5C-40DA-8641-B6D072CE58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16000" indent="-216000">
              <a:buClr>
                <a:schemeClr val="accent1"/>
              </a:buClr>
              <a:buFont typeface="Calibri" panose="020F0502020204030204" pitchFamily="34" charset="0"/>
              <a:buChar char="–"/>
              <a:defRPr spc="-20" baseline="0">
                <a:solidFill>
                  <a:schemeClr val="tx1"/>
                </a:solidFill>
              </a:defRPr>
            </a:lvl1pPr>
            <a:lvl2pPr marL="504000" indent="-216000">
              <a:buClr>
                <a:schemeClr val="accent1"/>
              </a:buClr>
              <a:defRPr spc="-20" baseline="0">
                <a:solidFill>
                  <a:sysClr val="windowText" lastClr="000000"/>
                </a:solidFill>
              </a:defRPr>
            </a:lvl2pPr>
            <a:lvl3pPr marL="720000" indent="-216000">
              <a:buClr>
                <a:schemeClr val="accent1"/>
              </a:buClr>
              <a:buFont typeface="Calibri" panose="020F0502020204030204" pitchFamily="34" charset="0"/>
              <a:buChar char="–"/>
              <a:defRPr spc="-20" baseline="0"/>
            </a:lvl3pPr>
            <a:lvl4pPr marL="1008000" indent="-216000">
              <a:buClr>
                <a:schemeClr val="accent1"/>
              </a:buClr>
              <a:defRPr spc="-20" baseline="0"/>
            </a:lvl4pPr>
            <a:lvl5pPr marL="1224000" indent="-216000">
              <a:buClr>
                <a:schemeClr val="accent1"/>
              </a:buClr>
              <a:buFont typeface="Calibri" panose="020F0502020204030204" pitchFamily="34" charset="0"/>
              <a:buChar char="–"/>
              <a:defRPr spc="-2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92E68B-704B-4498-AD62-CC8BEED8D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41CDD-C402-4121-95B7-9342EC877BC2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87028F-3D0F-4C84-B321-C0A64DE68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lowcarboncontracts.uk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B978C9-5987-4514-B7AD-08543EC7E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03B71-4913-4FB0-92F2-29A7E1C1BD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7077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B2E78-BA8B-474B-A177-459DC4DFE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913" y="2251206"/>
            <a:ext cx="9180000" cy="2448000"/>
          </a:xfrm>
        </p:spPr>
        <p:txBody>
          <a:bodyPr anchor="t" anchorCtr="0"/>
          <a:lstStyle>
            <a:lvl1pPr>
              <a:lnSpc>
                <a:spcPct val="91000"/>
              </a:lnSpc>
              <a:defRPr sz="5600" spc="-16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B7242E-AB96-4A19-A80E-6E96928444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9913" y="4833862"/>
            <a:ext cx="8820000" cy="1293888"/>
          </a:xfrm>
        </p:spPr>
        <p:txBody>
          <a:bodyPr/>
          <a:lstStyle>
            <a:lvl1pPr marL="0" indent="0">
              <a:lnSpc>
                <a:spcPct val="92000"/>
              </a:lnSpc>
              <a:buNone/>
              <a:defRPr sz="2400" spc="-4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22E76-A9B3-4ED0-B937-823E41174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F41CDD-C402-4121-95B7-9342EC877BC2}" type="datetimeFigureOut">
              <a:rPr lang="en-GB" smtClean="0"/>
              <a:pPr/>
              <a:t>02/12/2021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110FC-233B-46DC-BDC6-8797C6A74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lowcarboncontracts.uk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391EB5-680A-4F3C-87A7-6448CE427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8C03B71-4913-4FB0-92F2-29A7E1C1BD99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0218568-F4BB-43AE-85D8-C6539147BD66}"/>
              </a:ext>
            </a:extLst>
          </p:cNvPr>
          <p:cNvCxnSpPr/>
          <p:nvPr userDrawn="1"/>
        </p:nvCxnSpPr>
        <p:spPr>
          <a:xfrm>
            <a:off x="577510" y="6261973"/>
            <a:ext cx="11041200" cy="0"/>
          </a:xfrm>
          <a:prstGeom prst="line">
            <a:avLst/>
          </a:prstGeom>
          <a:ln w="8509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55881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3209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SC_LCCC Divider w/graphic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508D9C0-FE5E-4E4D-9886-BE6F70B35408}"/>
              </a:ext>
            </a:extLst>
          </p:cNvPr>
          <p:cNvCxnSpPr/>
          <p:nvPr userDrawn="1"/>
        </p:nvCxnSpPr>
        <p:spPr>
          <a:xfrm>
            <a:off x="577510" y="6261973"/>
            <a:ext cx="11041200" cy="0"/>
          </a:xfrm>
          <a:prstGeom prst="line">
            <a:avLst/>
          </a:prstGeom>
          <a:ln w="8509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98B2E78-BA8B-474B-A177-459DC4DFE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913" y="524006"/>
            <a:ext cx="9180000" cy="2009644"/>
          </a:xfrm>
        </p:spPr>
        <p:txBody>
          <a:bodyPr anchor="t" anchorCtr="0"/>
          <a:lstStyle>
            <a:lvl1pPr>
              <a:lnSpc>
                <a:spcPct val="91000"/>
              </a:lnSpc>
              <a:defRPr sz="5600" spc="-16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B7242E-AB96-4A19-A80E-6E96928444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9913" y="3076026"/>
            <a:ext cx="5526087" cy="3051724"/>
          </a:xfrm>
        </p:spPr>
        <p:txBody>
          <a:bodyPr/>
          <a:lstStyle>
            <a:lvl1pPr marL="0" indent="0">
              <a:buNone/>
              <a:defRPr sz="2400" spc="-4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B3CC5365-9575-4D94-92E4-BDCD076636D3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532290" y="2474656"/>
            <a:ext cx="4795200" cy="4795200"/>
          </a:xfrm>
          <a:custGeom>
            <a:avLst/>
            <a:gdLst>
              <a:gd name="connsiteX0" fmla="*/ 2397600 w 4795200"/>
              <a:gd name="connsiteY0" fmla="*/ 0 h 4795200"/>
              <a:gd name="connsiteX1" fmla="*/ 4795200 w 4795200"/>
              <a:gd name="connsiteY1" fmla="*/ 2397600 h 4795200"/>
              <a:gd name="connsiteX2" fmla="*/ 2397600 w 4795200"/>
              <a:gd name="connsiteY2" fmla="*/ 4795200 h 4795200"/>
              <a:gd name="connsiteX3" fmla="*/ 0 w 4795200"/>
              <a:gd name="connsiteY3" fmla="*/ 2397600 h 4795200"/>
              <a:gd name="connsiteX4" fmla="*/ 2397600 w 4795200"/>
              <a:gd name="connsiteY4" fmla="*/ 0 h 479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95200" h="4795200">
                <a:moveTo>
                  <a:pt x="2397600" y="0"/>
                </a:moveTo>
                <a:cubicBezTo>
                  <a:pt x="3721758" y="0"/>
                  <a:pt x="4795200" y="1073442"/>
                  <a:pt x="4795200" y="2397600"/>
                </a:cubicBezTo>
                <a:cubicBezTo>
                  <a:pt x="4795200" y="3721758"/>
                  <a:pt x="3721758" y="4795200"/>
                  <a:pt x="2397600" y="4795200"/>
                </a:cubicBezTo>
                <a:cubicBezTo>
                  <a:pt x="1073442" y="4795200"/>
                  <a:pt x="0" y="3721758"/>
                  <a:pt x="0" y="2397600"/>
                </a:cubicBezTo>
                <a:cubicBezTo>
                  <a:pt x="0" y="1073442"/>
                  <a:pt x="1073442" y="0"/>
                  <a:pt x="2397600" y="0"/>
                </a:cubicBezTo>
                <a:close/>
              </a:path>
            </a:pathLst>
          </a:custGeom>
        </p:spPr>
        <p:txBody>
          <a:bodyPr wrap="square" anchor="ctr" anchorCtr="1">
            <a:no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22E76-A9B3-4ED0-B937-823E41174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F41CDD-C402-4121-95B7-9342EC877BC2}" type="datetimeFigureOut">
              <a:rPr lang="en-GB" smtClean="0"/>
              <a:pPr/>
              <a:t>02/12/2021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110FC-233B-46DC-BDC6-8797C6A74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lowcarboncontracts.uk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391EB5-680A-4F3C-87A7-6448CE427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8C03B71-4913-4FB0-92F2-29A7E1C1BD9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2437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SC_LCCC Divider w/graphic &amp;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3F4CB326-3310-4B8E-85CF-C36AD48641D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</p:spPr>
        <p:txBody>
          <a:bodyPr anchor="ctr" anchorCtr="1"/>
          <a:lstStyle>
            <a:lvl1pPr marL="0" indent="0">
              <a:buNone/>
              <a:defRPr sz="2000"/>
            </a:lvl1pPr>
          </a:lstStyle>
          <a:p>
            <a:r>
              <a:rPr lang="en-GB"/>
              <a:t>Insert Picture Here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9B953B-B921-4770-8557-454002F49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F41CDD-C402-4121-95B7-9342EC877BC2}" type="datetimeFigureOut">
              <a:rPr lang="en-GB" smtClean="0"/>
              <a:pPr/>
              <a:t>02/12/2021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EE0B23-3B16-480F-8EB2-4B3F5C6D4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lowcarboncontracts.uk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49024F-41BD-479C-B53F-7CAA4DAAD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8C03B71-4913-4FB0-92F2-29A7E1C1BD9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5043DB9A-7422-42D1-AFEF-B9CA8D58EDD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881813" y="3648434"/>
            <a:ext cx="4100512" cy="2479316"/>
          </a:xfrm>
        </p:spPr>
        <p:txBody>
          <a:bodyPr/>
          <a:lstStyle>
            <a:lvl1pPr marL="0" indent="0" algn="ctr">
              <a:spcAft>
                <a:spcPts val="900"/>
              </a:spcAft>
              <a:buNone/>
              <a:defRPr sz="2000" spc="-10" baseline="0">
                <a:solidFill>
                  <a:schemeClr val="accent1"/>
                </a:solidFill>
              </a:defRPr>
            </a:lvl1pPr>
            <a:lvl2pPr marL="0" indent="0" algn="ctr">
              <a:lnSpc>
                <a:spcPct val="106000"/>
              </a:lnSpc>
              <a:buNone/>
              <a:defRPr sz="2000" spc="-10" baseline="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8755972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SC_LCCC Quot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9B953B-B921-4770-8557-454002F49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41CDD-C402-4121-95B7-9342EC877BC2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EE0B23-3B16-480F-8EB2-4B3F5C6D4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lowcarboncontracts.uk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49024F-41BD-479C-B53F-7CAA4DAAD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03B71-4913-4FB0-92F2-29A7E1C1BD99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9C48904-3BC6-44DB-9F37-1C1A1B0E012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69913" y="2245320"/>
            <a:ext cx="9720000" cy="2340000"/>
          </a:xfrm>
        </p:spPr>
        <p:txBody>
          <a:bodyPr/>
          <a:lstStyle>
            <a:lvl1pPr marL="0" indent="0">
              <a:lnSpc>
                <a:spcPct val="91000"/>
              </a:lnSpc>
              <a:buNone/>
              <a:defRPr sz="5600" spc="-16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93ED1BC-5D4B-48FB-AEC9-D7BB0E82DE1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69913" y="4831083"/>
            <a:ext cx="8820000" cy="1296667"/>
          </a:xfrm>
        </p:spPr>
        <p:txBody>
          <a:bodyPr/>
          <a:lstStyle>
            <a:lvl1pPr marL="0" indent="0">
              <a:lnSpc>
                <a:spcPct val="92000"/>
              </a:lnSpc>
              <a:buNone/>
              <a:defRPr>
                <a:solidFill>
                  <a:schemeClr val="accent1"/>
                </a:solidFill>
              </a:defRPr>
            </a:lvl1pPr>
            <a:lvl2pPr marL="2880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4" name="Picture 13" descr="A picture containing drawing&#10;&#10;Description automatically generated">
            <a:extLst>
              <a:ext uri="{FF2B5EF4-FFF2-40B4-BE49-F238E27FC236}">
                <a16:creationId xmlns:a16="http://schemas.microsoft.com/office/drawing/2014/main" id="{F3947CF3-80C6-4ADB-95F5-17254193919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774" y="1578455"/>
            <a:ext cx="667513" cy="428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753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C3EAE-D319-4434-B1CC-B249D9A96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0368" y="518400"/>
            <a:ext cx="11050132" cy="1325563"/>
          </a:xfrm>
        </p:spPr>
        <p:txBody>
          <a:bodyPr/>
          <a:lstStyle>
            <a:lvl1pPr>
              <a:lnSpc>
                <a:spcPct val="94000"/>
              </a:lnSpc>
              <a:defRPr spc="-100" baseline="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01F60-EA2E-4433-A033-9FB2917B6A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9913" y="2257421"/>
            <a:ext cx="5238000" cy="3870329"/>
          </a:xfrm>
        </p:spPr>
        <p:txBody>
          <a:bodyPr/>
          <a:lstStyle>
            <a:lvl1pPr marL="180000" indent="-180000">
              <a:spcAft>
                <a:spcPts val="1400"/>
              </a:spcAft>
              <a:defRPr sz="2000" spc="-10" baseline="0"/>
            </a:lvl1pPr>
            <a:lvl2pPr marL="360000" indent="-180000">
              <a:spcAft>
                <a:spcPts val="1400"/>
              </a:spcAft>
              <a:defRPr sz="2000" spc="-10" baseline="0"/>
            </a:lvl2pPr>
            <a:lvl3pPr marL="540000" indent="-180000">
              <a:spcAft>
                <a:spcPts val="1400"/>
              </a:spcAft>
              <a:defRPr sz="2000" spc="-10" baseline="0"/>
            </a:lvl3pPr>
            <a:lvl4pPr marL="720000" indent="-180000">
              <a:spcAft>
                <a:spcPts val="1400"/>
              </a:spcAft>
              <a:defRPr sz="2000" spc="-10" baseline="0"/>
            </a:lvl4pPr>
            <a:lvl5pPr marL="900000" indent="-180000">
              <a:spcAft>
                <a:spcPts val="1400"/>
              </a:spcAft>
              <a:defRPr sz="2000" spc="-1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91319B-632F-4CFF-AF3D-1323B370D2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8574" y="2257421"/>
            <a:ext cx="5238918" cy="3870329"/>
          </a:xfrm>
        </p:spPr>
        <p:txBody>
          <a:bodyPr/>
          <a:lstStyle>
            <a:lvl1pPr marL="180000" indent="-180000">
              <a:spcAft>
                <a:spcPts val="1400"/>
              </a:spcAft>
              <a:defRPr sz="2000" spc="-10" baseline="0"/>
            </a:lvl1pPr>
            <a:lvl2pPr marL="360000" indent="-180000">
              <a:spcAft>
                <a:spcPts val="1400"/>
              </a:spcAft>
              <a:defRPr sz="2000" spc="-10" baseline="0"/>
            </a:lvl2pPr>
            <a:lvl3pPr marL="540000" indent="-180000">
              <a:spcAft>
                <a:spcPts val="1400"/>
              </a:spcAft>
              <a:defRPr sz="2000" spc="-10" baseline="0"/>
            </a:lvl3pPr>
            <a:lvl4pPr marL="720000" indent="-180000">
              <a:spcAft>
                <a:spcPts val="1400"/>
              </a:spcAft>
              <a:defRPr sz="2000" spc="-10" baseline="0"/>
            </a:lvl4pPr>
            <a:lvl5pPr marL="900000" indent="-180000">
              <a:spcAft>
                <a:spcPts val="1400"/>
              </a:spcAft>
              <a:defRPr sz="2000" spc="-1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3F3F0B-0ADE-4AE0-AE8A-40C91A541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41CDD-C402-4121-95B7-9342EC877BC2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E02BB2-9461-4B04-8479-9171A0BBC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lowcarboncontracts.uk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F2B392-EDC1-40C7-B01A-375C57D4A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03B71-4913-4FB0-92F2-29A7E1C1BD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5833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664">
          <p15:clr>
            <a:srgbClr val="FBAE40"/>
          </p15:clr>
        </p15:guide>
        <p15:guide id="4" pos="4008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E8754-7D65-4257-AF0A-B243DC1BE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0368" y="518400"/>
            <a:ext cx="11050132" cy="1325563"/>
          </a:xfrm>
        </p:spPr>
        <p:txBody>
          <a:bodyPr/>
          <a:lstStyle>
            <a:lvl1pPr>
              <a:lnSpc>
                <a:spcPct val="94000"/>
              </a:lnSpc>
              <a:defRPr spc="-100" baseline="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00C96D-03D0-4B85-B6D0-EEFE3D530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0368" y="2017921"/>
            <a:ext cx="5249409" cy="544300"/>
          </a:xfrm>
        </p:spPr>
        <p:txBody>
          <a:bodyPr anchor="b"/>
          <a:lstStyle>
            <a:lvl1pPr marL="0" indent="0">
              <a:buNone/>
              <a:defRPr sz="2000" b="0" spc="-1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15F399-D8F9-4B56-A780-F523D3104E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0368" y="2696066"/>
            <a:ext cx="5249409" cy="3431684"/>
          </a:xfrm>
        </p:spPr>
        <p:txBody>
          <a:bodyPr/>
          <a:lstStyle>
            <a:lvl1pPr marL="180000" indent="-180000">
              <a:spcAft>
                <a:spcPts val="1400"/>
              </a:spcAft>
              <a:defRPr sz="2000" spc="-10" baseline="0"/>
            </a:lvl1pPr>
            <a:lvl2pPr marL="360000" indent="-180000">
              <a:spcAft>
                <a:spcPts val="1400"/>
              </a:spcAft>
              <a:defRPr sz="2000" spc="-10" baseline="0"/>
            </a:lvl2pPr>
            <a:lvl3pPr marL="540000" indent="-180000">
              <a:spcAft>
                <a:spcPts val="1400"/>
              </a:spcAft>
              <a:defRPr sz="2000" spc="-10" baseline="0"/>
            </a:lvl3pPr>
            <a:lvl4pPr marL="720000" indent="-180000">
              <a:spcAft>
                <a:spcPts val="1400"/>
              </a:spcAft>
              <a:defRPr sz="2000" spc="-10" baseline="0"/>
            </a:lvl4pPr>
            <a:lvl5pPr marL="900000" indent="-180000">
              <a:spcAft>
                <a:spcPts val="1400"/>
              </a:spcAft>
              <a:defRPr sz="2000" spc="-1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AAA0E5-BA23-4307-A41B-A6E5C11A77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72224" y="2017921"/>
            <a:ext cx="5248276" cy="544300"/>
          </a:xfrm>
        </p:spPr>
        <p:txBody>
          <a:bodyPr anchor="b"/>
          <a:lstStyle>
            <a:lvl1pPr marL="0" indent="0">
              <a:buNone/>
              <a:defRPr sz="2000" b="0" spc="-1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A53082-F4F9-4DFD-B42A-451A32552B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72224" y="2696066"/>
            <a:ext cx="5248276" cy="3430800"/>
          </a:xfrm>
        </p:spPr>
        <p:txBody>
          <a:bodyPr/>
          <a:lstStyle>
            <a:lvl1pPr marL="180000" indent="-180000">
              <a:spcAft>
                <a:spcPts val="1400"/>
              </a:spcAft>
              <a:defRPr sz="2000" spc="-10" baseline="0"/>
            </a:lvl1pPr>
            <a:lvl2pPr marL="360000" indent="-180000">
              <a:spcAft>
                <a:spcPts val="1400"/>
              </a:spcAft>
              <a:defRPr sz="2000" spc="-10" baseline="0"/>
            </a:lvl2pPr>
            <a:lvl3pPr marL="540000" indent="-180000">
              <a:spcAft>
                <a:spcPts val="1400"/>
              </a:spcAft>
              <a:defRPr sz="2000" spc="-10" baseline="0"/>
            </a:lvl3pPr>
            <a:lvl4pPr marL="720000" indent="-180000">
              <a:spcAft>
                <a:spcPts val="1400"/>
              </a:spcAft>
              <a:defRPr sz="2000" spc="-10" baseline="0"/>
            </a:lvl4pPr>
            <a:lvl5pPr marL="900000" indent="-180000">
              <a:spcAft>
                <a:spcPts val="1400"/>
              </a:spcAft>
              <a:defRPr sz="2000" spc="-1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4F3ABA-D34C-4946-86AA-BFC87C32B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41CDD-C402-4121-95B7-9342EC877BC2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7761B2-E4CD-4FB0-8364-171E494F6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lowcarboncontracts.uk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DD2FE3-8CF6-4B22-9E71-761CD86D7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03B71-4913-4FB0-92F2-29A7E1C1BD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8177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664">
          <p15:clr>
            <a:srgbClr val="FBAE40"/>
          </p15:clr>
        </p15:guide>
        <p15:guide id="3" pos="4014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E8754-7D65-4257-AF0A-B243DC1BE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0368" y="518400"/>
            <a:ext cx="11050132" cy="1325563"/>
          </a:xfrm>
        </p:spPr>
        <p:txBody>
          <a:bodyPr/>
          <a:lstStyle>
            <a:lvl1pPr>
              <a:lnSpc>
                <a:spcPct val="94000"/>
              </a:lnSpc>
              <a:defRPr spc="-100" baseline="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00C96D-03D0-4B85-B6D0-EEFE3D530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0368" y="2017921"/>
            <a:ext cx="5249409" cy="544300"/>
          </a:xfrm>
        </p:spPr>
        <p:txBody>
          <a:bodyPr anchor="b"/>
          <a:lstStyle>
            <a:lvl1pPr marL="0" indent="0">
              <a:buNone/>
              <a:defRPr sz="2000" b="0" spc="-1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15F399-D8F9-4B56-A780-F523D3104E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0368" y="2696066"/>
            <a:ext cx="5249409" cy="3431684"/>
          </a:xfrm>
        </p:spPr>
        <p:txBody>
          <a:bodyPr/>
          <a:lstStyle>
            <a:lvl1pPr marL="180000" indent="-180000">
              <a:spcAft>
                <a:spcPts val="1400"/>
              </a:spcAft>
              <a:defRPr sz="2000" spc="-10" baseline="0"/>
            </a:lvl1pPr>
            <a:lvl2pPr marL="360000" indent="-180000">
              <a:spcAft>
                <a:spcPts val="1400"/>
              </a:spcAft>
              <a:defRPr sz="2000" spc="-10" baseline="0"/>
            </a:lvl2pPr>
            <a:lvl3pPr marL="540000" indent="-180000">
              <a:spcAft>
                <a:spcPts val="1400"/>
              </a:spcAft>
              <a:defRPr sz="2000" spc="-10" baseline="0"/>
            </a:lvl3pPr>
            <a:lvl4pPr marL="720000" indent="-180000">
              <a:spcAft>
                <a:spcPts val="1400"/>
              </a:spcAft>
              <a:defRPr sz="2000" spc="-10" baseline="0"/>
            </a:lvl4pPr>
            <a:lvl5pPr marL="900000" indent="-180000">
              <a:spcAft>
                <a:spcPts val="1400"/>
              </a:spcAft>
              <a:defRPr sz="2000" spc="-1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4F3ABA-D34C-4946-86AA-BFC87C32B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41CDD-C402-4121-95B7-9342EC877BC2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7761B2-E4CD-4FB0-8364-171E494F6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lowcarboncontracts.uk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DD2FE3-8CF6-4B22-9E71-761CD86D7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03B71-4913-4FB0-92F2-29A7E1C1BD99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FE07FAEC-0DE8-4235-A407-9D29FFCFE43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372225" y="2298700"/>
            <a:ext cx="5245100" cy="3683000"/>
          </a:xfrm>
          <a:solidFill>
            <a:schemeClr val="bg1">
              <a:lumMod val="95000"/>
            </a:schemeClr>
          </a:solidFill>
        </p:spPr>
        <p:txBody>
          <a:bodyPr anchor="ctr" anchorCtr="1"/>
          <a:lstStyle>
            <a:lvl1pPr marL="0" indent="0" algn="ctr">
              <a:buFontTx/>
              <a:buNone/>
              <a:defRPr sz="2000"/>
            </a:lvl1pPr>
          </a:lstStyle>
          <a:p>
            <a:r>
              <a:rPr lang="en-GB"/>
              <a:t>Insert picture here</a:t>
            </a:r>
          </a:p>
        </p:txBody>
      </p:sp>
    </p:spTree>
    <p:extLst>
      <p:ext uri="{BB962C8B-B14F-4D97-AF65-F5344CB8AC3E}">
        <p14:creationId xmlns:p14="http://schemas.microsoft.com/office/powerpoint/2010/main" val="3068387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664">
          <p15:clr>
            <a:srgbClr val="FBAE40"/>
          </p15:clr>
        </p15:guide>
        <p15:guide id="3" pos="4014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544B3-A2B9-4AF7-AD33-8713C17FC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0368" y="518400"/>
            <a:ext cx="11050132" cy="1325563"/>
          </a:xfrm>
        </p:spPr>
        <p:txBody>
          <a:bodyPr/>
          <a:lstStyle>
            <a:lvl1pPr>
              <a:lnSpc>
                <a:spcPct val="94000"/>
              </a:lnSpc>
              <a:defRPr spc="-100" baseline="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B27CEE-91DE-4763-BE06-A9A7B9CC3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41CDD-C402-4121-95B7-9342EC877BC2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5A9A91-AE58-4659-B771-A56EF764A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lowcarboncontracts.uk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A6CAF2-832F-474A-A658-99B93AECA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03B71-4913-4FB0-92F2-29A7E1C1BD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0358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9B953B-B921-4770-8557-454002F49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41CDD-C402-4121-95B7-9342EC877BC2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EE0B23-3B16-480F-8EB2-4B3F5C6D4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lowcarboncontracts.uk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49024F-41BD-479C-B53F-7CAA4DAAD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03B71-4913-4FB0-92F2-29A7E1C1BD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4721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ED2A6-36E4-4CCF-A740-B1281B3EE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0369" y="532800"/>
            <a:ext cx="3297600" cy="360000"/>
          </a:xfrm>
        </p:spPr>
        <p:txBody>
          <a:bodyPr anchor="t" anchorCtr="0"/>
          <a:lstStyle>
            <a:lvl1pPr>
              <a:lnSpc>
                <a:spcPct val="103000"/>
              </a:lnSpc>
              <a:spcAft>
                <a:spcPts val="730"/>
              </a:spcAft>
              <a:defRPr sz="2000" spc="-10" baseline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C0D1FC-A2FB-488F-AC48-06A033A6D128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4445000" y="571501"/>
            <a:ext cx="7175500" cy="5410199"/>
          </a:xfrm>
          <a:solidFill>
            <a:schemeClr val="bg1">
              <a:lumMod val="95000"/>
            </a:schemeClr>
          </a:solidFill>
        </p:spPr>
        <p:txBody>
          <a:bodyPr anchor="ctr" anchorCtr="1"/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Insert picture here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8CC4B0-10C2-4F73-ABB6-C8FF89194E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0369" y="962818"/>
            <a:ext cx="3297600" cy="5164931"/>
          </a:xfrm>
        </p:spPr>
        <p:txBody>
          <a:bodyPr/>
          <a:lstStyle>
            <a:lvl1pPr marL="0" indent="0">
              <a:lnSpc>
                <a:spcPct val="105000"/>
              </a:lnSpc>
              <a:spcAft>
                <a:spcPts val="1300"/>
              </a:spcAft>
              <a:buNone/>
              <a:defRPr sz="2000" spc="-1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98679B-C154-44B9-A3F9-2864C0308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41CDD-C402-4121-95B7-9342EC877BC2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D27A9E-F586-4690-A65A-445235AB0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lowcarboncontracts.uk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74715B-8635-4B57-9671-8C70EACA5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03B71-4913-4FB0-92F2-29A7E1C1BD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8454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SC_LCCC Agend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B2E78-BA8B-474B-A177-459DC4DFE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293" y="533530"/>
            <a:ext cx="11050586" cy="1125685"/>
          </a:xfrm>
        </p:spPr>
        <p:txBody>
          <a:bodyPr anchor="t" anchorCtr="0"/>
          <a:lstStyle>
            <a:lvl1pPr>
              <a:lnSpc>
                <a:spcPct val="91000"/>
              </a:lnSpc>
              <a:defRPr sz="4000" spc="-8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9C1634B-5EFB-4679-8297-0A51081DE0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69913" y="2261870"/>
            <a:ext cx="5166000" cy="3872230"/>
          </a:xfrm>
        </p:spPr>
        <p:txBody>
          <a:bodyPr/>
          <a:lstStyle>
            <a:lvl1pPr marL="252000" indent="-252000">
              <a:spcAft>
                <a:spcPts val="1400"/>
              </a:spcAft>
              <a:buFont typeface="+mj-lt"/>
              <a:buAutoNum type="arabicPeriod"/>
              <a:defRPr sz="2000" spc="-10" baseline="0">
                <a:solidFill>
                  <a:schemeClr val="tx1"/>
                </a:solidFill>
              </a:defRPr>
            </a:lvl1pPr>
            <a:lvl2pPr marL="2880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22E76-A9B3-4ED0-B937-823E41174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41CDD-C402-4121-95B7-9342EC877BC2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110FC-233B-46DC-BDC6-8797C6A74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2699D5"/>
                </a:solidFill>
              </a:defRPr>
            </a:lvl1pPr>
          </a:lstStyle>
          <a:p>
            <a:r>
              <a:rPr lang="en-GB"/>
              <a:t>lowcarboncontracts.uk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391EB5-680A-4F3C-87A7-6448CE427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03B71-4913-4FB0-92F2-29A7E1C1BD99}" type="slidenum">
              <a:rPr lang="en-GB" smtClean="0"/>
              <a:t>‹#›</a:t>
            </a:fld>
            <a:endParaRPr lang="en-GB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68C2B868-E604-4532-924B-953E09D1512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532290" y="1744071"/>
            <a:ext cx="4795200" cy="4795200"/>
          </a:xfrm>
          <a:custGeom>
            <a:avLst/>
            <a:gdLst>
              <a:gd name="connsiteX0" fmla="*/ 2397600 w 4795200"/>
              <a:gd name="connsiteY0" fmla="*/ 0 h 4795200"/>
              <a:gd name="connsiteX1" fmla="*/ 4795200 w 4795200"/>
              <a:gd name="connsiteY1" fmla="*/ 2397600 h 4795200"/>
              <a:gd name="connsiteX2" fmla="*/ 2397600 w 4795200"/>
              <a:gd name="connsiteY2" fmla="*/ 4795200 h 4795200"/>
              <a:gd name="connsiteX3" fmla="*/ 0 w 4795200"/>
              <a:gd name="connsiteY3" fmla="*/ 2397600 h 4795200"/>
              <a:gd name="connsiteX4" fmla="*/ 2397600 w 4795200"/>
              <a:gd name="connsiteY4" fmla="*/ 0 h 479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95200" h="4795200">
                <a:moveTo>
                  <a:pt x="2397600" y="0"/>
                </a:moveTo>
                <a:cubicBezTo>
                  <a:pt x="3721758" y="0"/>
                  <a:pt x="4795200" y="1073442"/>
                  <a:pt x="4795200" y="2397600"/>
                </a:cubicBezTo>
                <a:cubicBezTo>
                  <a:pt x="4795200" y="3721758"/>
                  <a:pt x="3721758" y="4795200"/>
                  <a:pt x="2397600" y="4795200"/>
                </a:cubicBezTo>
                <a:cubicBezTo>
                  <a:pt x="1073442" y="4795200"/>
                  <a:pt x="0" y="3721758"/>
                  <a:pt x="0" y="2397600"/>
                </a:cubicBezTo>
                <a:cubicBezTo>
                  <a:pt x="0" y="1073442"/>
                  <a:pt x="1073442" y="0"/>
                  <a:pt x="2397600" y="0"/>
                </a:cubicBezTo>
                <a:close/>
              </a:path>
            </a:pathLst>
          </a:custGeom>
        </p:spPr>
        <p:txBody>
          <a:bodyPr wrap="square" anchor="ctr" anchorCtr="1">
            <a:noAutofit/>
          </a:bodyPr>
          <a:lstStyle>
            <a:lvl1pPr marL="0" indent="0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97160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SC_LCCC Final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15C1CD8A-2A2C-461D-84D0-79FB1EEBA7C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453200" y="4806000"/>
            <a:ext cx="3513600" cy="1317625"/>
          </a:xfrm>
        </p:spPr>
        <p:txBody>
          <a:bodyPr/>
          <a:lstStyle>
            <a:lvl1pPr marL="0" indent="0">
              <a:lnSpc>
                <a:spcPct val="111000"/>
              </a:lnSpc>
              <a:spcAft>
                <a:spcPts val="0"/>
              </a:spcAft>
              <a:buNone/>
              <a:defRPr sz="1600" spc="-20" baseline="0">
                <a:solidFill>
                  <a:schemeClr val="bg1"/>
                </a:solidFill>
              </a:defRPr>
            </a:lvl1pPr>
            <a:lvl2pPr marL="2880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70D66278-743B-4436-B673-55F23E2220F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69913" y="2172392"/>
            <a:ext cx="5526087" cy="1606550"/>
          </a:xfrm>
        </p:spPr>
        <p:txBody>
          <a:bodyPr/>
          <a:lstStyle>
            <a:lvl1pPr marL="0" indent="0" algn="l" defTabSz="914400" rtl="0" eaLnBrk="1" latinLnBrk="0" hangingPunct="1">
              <a:buNone/>
              <a:defRPr lang="en-US" sz="5600" kern="1200" spc="-130" baseline="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  <a:lvl2pPr marL="2880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9B953B-B921-4770-8557-454002F49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F41CDD-C402-4121-95B7-9342EC877BC2}" type="datetimeFigureOut">
              <a:rPr lang="en-GB" smtClean="0"/>
              <a:pPr/>
              <a:t>02/12/2021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EE0B23-3B16-480F-8EB2-4B3F5C6D4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lowcarboncontracts.uk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49024F-41BD-479C-B53F-7CAA4DAAD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8C03B71-4913-4FB0-92F2-29A7E1C1BD9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70D19EAE-2AC0-4F6C-8103-4F0B34F0A96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5910" y="4809601"/>
            <a:ext cx="3168000" cy="1318150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111000"/>
              </a:lnSpc>
              <a:spcAft>
                <a:spcPts val="0"/>
              </a:spcAft>
              <a:buNone/>
              <a:defRPr lang="en-US" sz="1600" kern="1200" spc="-2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895689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C8D38-8135-4397-8E54-2C2FB5F25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914" y="457200"/>
            <a:ext cx="42021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58ED26-43A4-4B76-910A-2910A0CD22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55675"/>
            <a:ext cx="6434304" cy="52362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9BA11D-8E8D-461A-827A-A2BEEDCCE8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9914" y="2057400"/>
            <a:ext cx="4202112" cy="40703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B78535-3946-4AB7-9938-076EA9589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41CDD-C402-4121-95B7-9342EC877BC2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6E188B-8F50-4B47-855B-4704D665F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lowcarboncontracts.uk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960B61-9B22-4EDA-8F68-C77D391E8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03B71-4913-4FB0-92F2-29A7E1C1BD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995876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1A5A5-B687-48E8-B065-08A8A531E3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0368" y="2247895"/>
            <a:ext cx="9180000" cy="1800000"/>
          </a:xfrm>
        </p:spPr>
        <p:txBody>
          <a:bodyPr anchor="t" anchorCtr="0"/>
          <a:lstStyle>
            <a:lvl1pPr algn="l">
              <a:lnSpc>
                <a:spcPct val="91000"/>
              </a:lnSpc>
              <a:defRPr sz="5600" spc="-16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5D41F3-061D-4AC9-AC61-53FD11E07E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914" y="4826925"/>
            <a:ext cx="9180000" cy="468000"/>
          </a:xfrm>
        </p:spPr>
        <p:txBody>
          <a:bodyPr/>
          <a:lstStyle>
            <a:lvl1pPr marL="0" indent="0" algn="l">
              <a:lnSpc>
                <a:spcPct val="91000"/>
              </a:lnSpc>
              <a:spcAft>
                <a:spcPts val="328"/>
              </a:spcAft>
              <a:buNone/>
              <a:defRPr sz="3200" spc="-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B958EF-740B-4264-B0FA-9C82E6E9F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lowcarboncontracts.uk</a:t>
            </a:r>
          </a:p>
        </p:txBody>
      </p:sp>
    </p:spTree>
    <p:extLst>
      <p:ext uri="{BB962C8B-B14F-4D97-AF65-F5344CB8AC3E}">
        <p14:creationId xmlns:p14="http://schemas.microsoft.com/office/powerpoint/2010/main" val="2466660027"/>
      </p:ext>
    </p:extLst>
  </p:cSld>
  <p:clrMapOvr>
    <a:masterClrMapping/>
  </p:clrMapOvr>
  <p:hf hd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lowcarboncontracts.uk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C03B71-4913-4FB0-92F2-29A7E1C1BD9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172143"/>
      </p:ext>
    </p:extLst>
  </p:cSld>
  <p:clrMapOvr>
    <a:masterClrMapping/>
  </p:clrMapOvr>
  <p:hf hd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bullet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00" y="360000"/>
            <a:ext cx="11040000" cy="1080000"/>
          </a:xfrm>
        </p:spPr>
        <p:txBody>
          <a:bodyPr>
            <a:normAutofit/>
          </a:bodyPr>
          <a:lstStyle>
            <a:lvl1pPr>
              <a:lnSpc>
                <a:spcPts val="4000"/>
              </a:lnSpc>
              <a:defRPr sz="3600" b="0"/>
            </a:lvl1pPr>
          </a:lstStyle>
          <a:p>
            <a:r>
              <a:rPr lang="en-GB"/>
              <a:t>Click to edit Master title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000" y="1512000"/>
            <a:ext cx="11040000" cy="4680000"/>
          </a:xfrm>
        </p:spPr>
        <p:txBody>
          <a:bodyPr>
            <a:normAutofit/>
          </a:bodyPr>
          <a:lstStyle>
            <a:lvl1pPr>
              <a:lnSpc>
                <a:spcPts val="2200"/>
              </a:lnSpc>
              <a:spcAft>
                <a:spcPts val="1100"/>
              </a:spcAft>
              <a:defRPr sz="1800" baseline="0"/>
            </a:lvl1pPr>
            <a:lvl2pPr>
              <a:lnSpc>
                <a:spcPts val="2200"/>
              </a:lnSpc>
              <a:spcAft>
                <a:spcPts val="1100"/>
              </a:spcAft>
              <a:defRPr sz="1800" baseline="0"/>
            </a:lvl2pPr>
            <a:lvl3pPr>
              <a:lnSpc>
                <a:spcPts val="2200"/>
              </a:lnSpc>
              <a:spcAft>
                <a:spcPts val="1100"/>
              </a:spcAft>
              <a:defRPr sz="1800" baseline="0"/>
            </a:lvl3pPr>
            <a:lvl4pPr>
              <a:lnSpc>
                <a:spcPts val="2200"/>
              </a:lnSpc>
              <a:spcAft>
                <a:spcPts val="1100"/>
              </a:spcAft>
              <a:defRPr sz="1800" baseline="0"/>
            </a:lvl4pPr>
            <a:lvl5pPr>
              <a:lnSpc>
                <a:spcPts val="2200"/>
              </a:lnSpc>
              <a:spcAft>
                <a:spcPts val="1100"/>
              </a:spcAft>
              <a:defRPr sz="1800" baseline="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576000" y="6300000"/>
            <a:ext cx="11040000" cy="0"/>
          </a:xfrm>
          <a:prstGeom prst="line">
            <a:avLst/>
          </a:prstGeom>
          <a:ln w="3175">
            <a:solidFill>
              <a:schemeClr val="tx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6000" y="6408000"/>
            <a:ext cx="3840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ctr">
              <a:defRPr sz="1000" b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algn="l"/>
            <a:r>
              <a:rPr lang="en-GB"/>
              <a:t>www.lowcarboncontracts.uk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1136000" y="6408000"/>
            <a:ext cx="480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 b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6E952664-A83C-F74B-A3B6-63959AC85F2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9749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numb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00" y="360000"/>
            <a:ext cx="11040000" cy="1080000"/>
          </a:xfrm>
        </p:spPr>
        <p:txBody>
          <a:bodyPr/>
          <a:lstStyle>
            <a:lvl1pPr>
              <a:lnSpc>
                <a:spcPts val="4000"/>
              </a:lnSpc>
              <a:defRPr sz="3600" baseline="0"/>
            </a:lvl1pPr>
          </a:lstStyle>
          <a:p>
            <a:r>
              <a:rPr lang="en-GB"/>
              <a:t>Click to edit Master title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000" y="1512000"/>
            <a:ext cx="11040000" cy="4680000"/>
          </a:xfrm>
        </p:spPr>
        <p:txBody>
          <a:bodyPr/>
          <a:lstStyle>
            <a:lvl1pPr marL="270000" indent="-270000">
              <a:lnSpc>
                <a:spcPts val="2200"/>
              </a:lnSpc>
              <a:spcAft>
                <a:spcPts val="1100"/>
              </a:spcAft>
              <a:buFont typeface="+mj-lt"/>
              <a:buAutoNum type="arabicPeriod"/>
              <a:defRPr sz="1800" b="0" i="0"/>
            </a:lvl1pPr>
            <a:lvl2pPr marL="540000" indent="-270000">
              <a:buFont typeface="+mj-lt"/>
              <a:buAutoNum type="arabicPeriod"/>
              <a:defRPr/>
            </a:lvl2pPr>
            <a:lvl3pPr marL="810000" indent="-270000">
              <a:buFont typeface="+mj-lt"/>
              <a:buAutoNum type="arabicPeriod"/>
              <a:defRPr/>
            </a:lvl3pPr>
            <a:lvl4pPr marL="1080000" indent="-270000">
              <a:buFont typeface="+mj-lt"/>
              <a:buAutoNum type="arabicPeriod"/>
              <a:defRPr/>
            </a:lvl4pPr>
            <a:lvl5pPr marL="1350000" indent="-270000">
              <a:buFont typeface="+mj-lt"/>
              <a:buAutoNum type="arabicPeriod"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576000" y="6300000"/>
            <a:ext cx="11040000" cy="0"/>
          </a:xfrm>
          <a:prstGeom prst="line">
            <a:avLst/>
          </a:prstGeom>
          <a:ln w="3175">
            <a:solidFill>
              <a:schemeClr val="tx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6000" y="6408000"/>
            <a:ext cx="3840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ctr">
              <a:defRPr sz="1000" b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algn="l"/>
            <a:r>
              <a:rPr lang="en-GB"/>
              <a:t>www.lowcarboncontracts.uk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1136000" y="6408000"/>
            <a:ext cx="480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 b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6E952664-A83C-F74B-A3B6-63959AC85F2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22497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 and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00" y="360000"/>
            <a:ext cx="11040000" cy="1080000"/>
          </a:xfrm>
        </p:spPr>
        <p:txBody>
          <a:bodyPr/>
          <a:lstStyle>
            <a:lvl1pPr>
              <a:lnSpc>
                <a:spcPts val="4000"/>
              </a:lnSpc>
              <a:defRPr sz="3600" baseline="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000" y="1512001"/>
            <a:ext cx="5400000" cy="360000"/>
          </a:xfrm>
        </p:spPr>
        <p:txBody>
          <a:bodyPr anchor="t" anchorCtr="0"/>
          <a:lstStyle>
            <a:lvl1pPr marL="0" indent="0">
              <a:buNone/>
              <a:defRPr sz="18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6000" y="1944000"/>
            <a:ext cx="5400000" cy="4248000"/>
          </a:xfrm>
        </p:spPr>
        <p:txBody>
          <a:bodyPr/>
          <a:lstStyle>
            <a:lvl1pPr>
              <a:lnSpc>
                <a:spcPts val="2200"/>
              </a:lnSpc>
              <a:spcAft>
                <a:spcPts val="1100"/>
              </a:spcAft>
              <a:defRPr sz="1800"/>
            </a:lvl1pPr>
            <a:lvl2pPr>
              <a:lnSpc>
                <a:spcPts val="2200"/>
              </a:lnSpc>
              <a:spcAft>
                <a:spcPts val="1100"/>
              </a:spcAft>
              <a:defRPr sz="1800"/>
            </a:lvl2pPr>
            <a:lvl3pPr>
              <a:lnSpc>
                <a:spcPts val="2200"/>
              </a:lnSpc>
              <a:spcAft>
                <a:spcPts val="1100"/>
              </a:spcAft>
              <a:defRPr sz="1800"/>
            </a:lvl3pPr>
            <a:lvl4pPr>
              <a:lnSpc>
                <a:spcPts val="2200"/>
              </a:lnSpc>
              <a:spcAft>
                <a:spcPts val="1100"/>
              </a:spcAft>
              <a:defRPr sz="1800"/>
            </a:lvl4pPr>
            <a:lvl5pPr>
              <a:lnSpc>
                <a:spcPts val="2200"/>
              </a:lnSpc>
              <a:spcAft>
                <a:spcPts val="1100"/>
              </a:spcAft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7" y="1512000"/>
            <a:ext cx="5400000" cy="360000"/>
          </a:xfrm>
        </p:spPr>
        <p:txBody>
          <a:bodyPr anchor="t" anchorCtr="0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944000"/>
            <a:ext cx="5400000" cy="4248000"/>
          </a:xfrm>
        </p:spPr>
        <p:txBody>
          <a:bodyPr/>
          <a:lstStyle>
            <a:lvl1pPr>
              <a:lnSpc>
                <a:spcPts val="2200"/>
              </a:lnSpc>
              <a:spcAft>
                <a:spcPts val="1100"/>
              </a:spcAft>
              <a:defRPr sz="1800"/>
            </a:lvl1pPr>
            <a:lvl2pPr>
              <a:lnSpc>
                <a:spcPts val="2200"/>
              </a:lnSpc>
              <a:spcAft>
                <a:spcPts val="1100"/>
              </a:spcAft>
              <a:defRPr sz="1800"/>
            </a:lvl2pPr>
            <a:lvl3pPr>
              <a:lnSpc>
                <a:spcPts val="2200"/>
              </a:lnSpc>
              <a:spcAft>
                <a:spcPts val="1100"/>
              </a:spcAft>
              <a:defRPr sz="1800"/>
            </a:lvl3pPr>
            <a:lvl4pPr>
              <a:lnSpc>
                <a:spcPts val="2200"/>
              </a:lnSpc>
              <a:spcAft>
                <a:spcPts val="1100"/>
              </a:spcAft>
              <a:defRPr sz="1800"/>
            </a:lvl4pPr>
            <a:lvl5pPr>
              <a:lnSpc>
                <a:spcPts val="2200"/>
              </a:lnSpc>
              <a:spcAft>
                <a:spcPts val="1100"/>
              </a:spcAft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576000" y="6300000"/>
            <a:ext cx="11040000" cy="0"/>
          </a:xfrm>
          <a:prstGeom prst="line">
            <a:avLst/>
          </a:prstGeom>
          <a:ln w="3175">
            <a:solidFill>
              <a:schemeClr val="tx1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76000" y="6408000"/>
            <a:ext cx="3840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ctr">
              <a:defRPr sz="1000" b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algn="l"/>
            <a:r>
              <a:rPr lang="en-GB"/>
              <a:t>www.lowcarboncontracts.uk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11136000" y="6408000"/>
            <a:ext cx="480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 b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6E952664-A83C-F74B-A3B6-63959AC85F2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09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B2E78-BA8B-474B-A177-459DC4DFE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913" y="2251206"/>
            <a:ext cx="9180000" cy="2448000"/>
          </a:xfrm>
        </p:spPr>
        <p:txBody>
          <a:bodyPr anchor="t" anchorCtr="0"/>
          <a:lstStyle>
            <a:lvl1pPr>
              <a:lnSpc>
                <a:spcPct val="91000"/>
              </a:lnSpc>
              <a:defRPr sz="5600" spc="-16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B7242E-AB96-4A19-A80E-6E96928444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9913" y="4833862"/>
            <a:ext cx="8820000" cy="1293888"/>
          </a:xfrm>
        </p:spPr>
        <p:txBody>
          <a:bodyPr/>
          <a:lstStyle>
            <a:lvl1pPr marL="0" indent="0">
              <a:lnSpc>
                <a:spcPct val="92000"/>
              </a:lnSpc>
              <a:buNone/>
              <a:defRPr sz="2400" spc="-4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22E76-A9B3-4ED0-B937-823E41174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F41CDD-C402-4121-95B7-9342EC877BC2}" type="datetimeFigureOut">
              <a:rPr lang="en-GB" smtClean="0"/>
              <a:pPr/>
              <a:t>02/12/2021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110FC-233B-46DC-BDC6-8797C6A74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lowcarboncontracts.uk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391EB5-680A-4F3C-87A7-6448CE427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8C03B71-4913-4FB0-92F2-29A7E1C1BD99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0218568-F4BB-43AE-85D8-C6539147BD66}"/>
              </a:ext>
            </a:extLst>
          </p:cNvPr>
          <p:cNvCxnSpPr/>
          <p:nvPr userDrawn="1"/>
        </p:nvCxnSpPr>
        <p:spPr>
          <a:xfrm>
            <a:off x="577510" y="6261973"/>
            <a:ext cx="11041200" cy="0"/>
          </a:xfrm>
          <a:prstGeom prst="line">
            <a:avLst/>
          </a:prstGeom>
          <a:ln w="8509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1597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orient="horz" pos="3209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SC_LCCC Divider w/graphic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508D9C0-FE5E-4E4D-9886-BE6F70B35408}"/>
              </a:ext>
            </a:extLst>
          </p:cNvPr>
          <p:cNvCxnSpPr/>
          <p:nvPr userDrawn="1"/>
        </p:nvCxnSpPr>
        <p:spPr>
          <a:xfrm>
            <a:off x="577510" y="6261973"/>
            <a:ext cx="11041200" cy="0"/>
          </a:xfrm>
          <a:prstGeom prst="line">
            <a:avLst/>
          </a:prstGeom>
          <a:ln w="8509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98B2E78-BA8B-474B-A177-459DC4DFE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913" y="524006"/>
            <a:ext cx="9180000" cy="2009644"/>
          </a:xfrm>
        </p:spPr>
        <p:txBody>
          <a:bodyPr anchor="t" anchorCtr="0"/>
          <a:lstStyle>
            <a:lvl1pPr>
              <a:lnSpc>
                <a:spcPct val="91000"/>
              </a:lnSpc>
              <a:defRPr sz="5600" spc="-16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B7242E-AB96-4A19-A80E-6E96928444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9913" y="3076026"/>
            <a:ext cx="5526087" cy="3051724"/>
          </a:xfrm>
        </p:spPr>
        <p:txBody>
          <a:bodyPr/>
          <a:lstStyle>
            <a:lvl1pPr marL="0" indent="0">
              <a:buNone/>
              <a:defRPr sz="2400" spc="-4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B3CC5365-9575-4D94-92E4-BDCD076636D3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532290" y="2474656"/>
            <a:ext cx="4795200" cy="4795200"/>
          </a:xfrm>
          <a:custGeom>
            <a:avLst/>
            <a:gdLst>
              <a:gd name="connsiteX0" fmla="*/ 2397600 w 4795200"/>
              <a:gd name="connsiteY0" fmla="*/ 0 h 4795200"/>
              <a:gd name="connsiteX1" fmla="*/ 4795200 w 4795200"/>
              <a:gd name="connsiteY1" fmla="*/ 2397600 h 4795200"/>
              <a:gd name="connsiteX2" fmla="*/ 2397600 w 4795200"/>
              <a:gd name="connsiteY2" fmla="*/ 4795200 h 4795200"/>
              <a:gd name="connsiteX3" fmla="*/ 0 w 4795200"/>
              <a:gd name="connsiteY3" fmla="*/ 2397600 h 4795200"/>
              <a:gd name="connsiteX4" fmla="*/ 2397600 w 4795200"/>
              <a:gd name="connsiteY4" fmla="*/ 0 h 479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95200" h="4795200">
                <a:moveTo>
                  <a:pt x="2397600" y="0"/>
                </a:moveTo>
                <a:cubicBezTo>
                  <a:pt x="3721758" y="0"/>
                  <a:pt x="4795200" y="1073442"/>
                  <a:pt x="4795200" y="2397600"/>
                </a:cubicBezTo>
                <a:cubicBezTo>
                  <a:pt x="4795200" y="3721758"/>
                  <a:pt x="3721758" y="4795200"/>
                  <a:pt x="2397600" y="4795200"/>
                </a:cubicBezTo>
                <a:cubicBezTo>
                  <a:pt x="1073442" y="4795200"/>
                  <a:pt x="0" y="3721758"/>
                  <a:pt x="0" y="2397600"/>
                </a:cubicBezTo>
                <a:cubicBezTo>
                  <a:pt x="0" y="1073442"/>
                  <a:pt x="1073442" y="0"/>
                  <a:pt x="2397600" y="0"/>
                </a:cubicBezTo>
                <a:close/>
              </a:path>
            </a:pathLst>
          </a:custGeom>
        </p:spPr>
        <p:txBody>
          <a:bodyPr wrap="square" anchor="ctr" anchorCtr="1">
            <a:no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22E76-A9B3-4ED0-B937-823E41174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F41CDD-C402-4121-95B7-9342EC877BC2}" type="datetimeFigureOut">
              <a:rPr lang="en-GB" smtClean="0"/>
              <a:pPr/>
              <a:t>02/12/2021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110FC-233B-46DC-BDC6-8797C6A74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lowcarboncontracts.uk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391EB5-680A-4F3C-87A7-6448CE427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8C03B71-4913-4FB0-92F2-29A7E1C1BD9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5073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SC_LCCC Divider w/graphic &amp;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3F4CB326-3310-4B8E-85CF-C36AD48641D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</p:spPr>
        <p:txBody>
          <a:bodyPr anchor="ctr" anchorCtr="1"/>
          <a:lstStyle>
            <a:lvl1pPr marL="0" indent="0">
              <a:buNone/>
              <a:defRPr sz="2000"/>
            </a:lvl1pPr>
          </a:lstStyle>
          <a:p>
            <a:r>
              <a:rPr lang="en-GB" dirty="0"/>
              <a:t>Insert Picture Here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9B953B-B921-4770-8557-454002F49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F41CDD-C402-4121-95B7-9342EC877BC2}" type="datetimeFigureOut">
              <a:rPr lang="en-GB" smtClean="0"/>
              <a:pPr/>
              <a:t>02/12/2021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EE0B23-3B16-480F-8EB2-4B3F5C6D4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lowcarboncontracts.uk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49024F-41BD-479C-B53F-7CAA4DAAD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8C03B71-4913-4FB0-92F2-29A7E1C1BD9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5043DB9A-7422-42D1-AFEF-B9CA8D58EDD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881813" y="3648434"/>
            <a:ext cx="4100512" cy="2479316"/>
          </a:xfrm>
        </p:spPr>
        <p:txBody>
          <a:bodyPr/>
          <a:lstStyle>
            <a:lvl1pPr marL="0" indent="0" algn="ctr">
              <a:spcAft>
                <a:spcPts val="900"/>
              </a:spcAft>
              <a:buNone/>
              <a:defRPr sz="2000" spc="-10" baseline="0">
                <a:solidFill>
                  <a:schemeClr val="accent1"/>
                </a:solidFill>
              </a:defRPr>
            </a:lvl1pPr>
            <a:lvl2pPr marL="0" indent="0" algn="ctr">
              <a:lnSpc>
                <a:spcPct val="106000"/>
              </a:lnSpc>
              <a:buNone/>
              <a:defRPr sz="2000" spc="-10" baseline="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547355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SC_LCCC Quot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9B953B-B921-4770-8557-454002F49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41CDD-C402-4121-95B7-9342EC877BC2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EE0B23-3B16-480F-8EB2-4B3F5C6D4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lowcarboncontracts.uk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49024F-41BD-479C-B53F-7CAA4DAAD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03B71-4913-4FB0-92F2-29A7E1C1BD99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9C48904-3BC6-44DB-9F37-1C1A1B0E012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69913" y="2245320"/>
            <a:ext cx="9720000" cy="2340000"/>
          </a:xfrm>
        </p:spPr>
        <p:txBody>
          <a:bodyPr/>
          <a:lstStyle>
            <a:lvl1pPr marL="0" indent="0">
              <a:lnSpc>
                <a:spcPct val="91000"/>
              </a:lnSpc>
              <a:buNone/>
              <a:defRPr sz="5600" spc="-16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93ED1BC-5D4B-48FB-AEC9-D7BB0E82DE1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69913" y="4831083"/>
            <a:ext cx="8820000" cy="1296667"/>
          </a:xfrm>
        </p:spPr>
        <p:txBody>
          <a:bodyPr/>
          <a:lstStyle>
            <a:lvl1pPr marL="0" indent="0">
              <a:lnSpc>
                <a:spcPct val="92000"/>
              </a:lnSpc>
              <a:buNone/>
              <a:defRPr>
                <a:solidFill>
                  <a:schemeClr val="accent1"/>
                </a:solidFill>
              </a:defRPr>
            </a:lvl1pPr>
            <a:lvl2pPr marL="2880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4" name="Picture 13" descr="A picture containing drawing&#10;&#10;Description automatically generated">
            <a:extLst>
              <a:ext uri="{FF2B5EF4-FFF2-40B4-BE49-F238E27FC236}">
                <a16:creationId xmlns:a16="http://schemas.microsoft.com/office/drawing/2014/main" id="{F3947CF3-80C6-4ADB-95F5-17254193919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774" y="1578455"/>
            <a:ext cx="667513" cy="428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388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C3EAE-D319-4434-B1CC-B249D9A96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0368" y="518400"/>
            <a:ext cx="11050132" cy="1325563"/>
          </a:xfrm>
        </p:spPr>
        <p:txBody>
          <a:bodyPr/>
          <a:lstStyle>
            <a:lvl1pPr>
              <a:lnSpc>
                <a:spcPct val="94000"/>
              </a:lnSpc>
              <a:defRPr spc="-100" baseline="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01F60-EA2E-4433-A033-9FB2917B6A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9913" y="2257421"/>
            <a:ext cx="5238000" cy="3870329"/>
          </a:xfrm>
        </p:spPr>
        <p:txBody>
          <a:bodyPr/>
          <a:lstStyle>
            <a:lvl1pPr marL="180000" indent="-180000">
              <a:spcAft>
                <a:spcPts val="1400"/>
              </a:spcAft>
              <a:defRPr sz="2000" spc="-10" baseline="0"/>
            </a:lvl1pPr>
            <a:lvl2pPr marL="360000" indent="-180000">
              <a:spcAft>
                <a:spcPts val="1400"/>
              </a:spcAft>
              <a:defRPr sz="2000" spc="-10" baseline="0"/>
            </a:lvl2pPr>
            <a:lvl3pPr marL="540000" indent="-180000">
              <a:spcAft>
                <a:spcPts val="1400"/>
              </a:spcAft>
              <a:defRPr sz="2000" spc="-10" baseline="0"/>
            </a:lvl3pPr>
            <a:lvl4pPr marL="720000" indent="-180000">
              <a:spcAft>
                <a:spcPts val="1400"/>
              </a:spcAft>
              <a:defRPr sz="2000" spc="-10" baseline="0"/>
            </a:lvl4pPr>
            <a:lvl5pPr marL="900000" indent="-180000">
              <a:spcAft>
                <a:spcPts val="1400"/>
              </a:spcAft>
              <a:defRPr sz="2000" spc="-1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91319B-632F-4CFF-AF3D-1323B370D2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8574" y="2257421"/>
            <a:ext cx="5238918" cy="3870329"/>
          </a:xfrm>
        </p:spPr>
        <p:txBody>
          <a:bodyPr/>
          <a:lstStyle>
            <a:lvl1pPr marL="180000" indent="-180000">
              <a:spcAft>
                <a:spcPts val="1400"/>
              </a:spcAft>
              <a:defRPr sz="2000" spc="-10" baseline="0"/>
            </a:lvl1pPr>
            <a:lvl2pPr marL="360000" indent="-180000">
              <a:spcAft>
                <a:spcPts val="1400"/>
              </a:spcAft>
              <a:defRPr sz="2000" spc="-10" baseline="0"/>
            </a:lvl2pPr>
            <a:lvl3pPr marL="540000" indent="-180000">
              <a:spcAft>
                <a:spcPts val="1400"/>
              </a:spcAft>
              <a:defRPr sz="2000" spc="-10" baseline="0"/>
            </a:lvl3pPr>
            <a:lvl4pPr marL="720000" indent="-180000">
              <a:spcAft>
                <a:spcPts val="1400"/>
              </a:spcAft>
              <a:defRPr sz="2000" spc="-10" baseline="0"/>
            </a:lvl4pPr>
            <a:lvl5pPr marL="900000" indent="-180000">
              <a:spcAft>
                <a:spcPts val="1400"/>
              </a:spcAft>
              <a:defRPr sz="2000" spc="-1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3F3F0B-0ADE-4AE0-AE8A-40C91A541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41CDD-C402-4121-95B7-9342EC877BC2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E02BB2-9461-4B04-8479-9171A0BBC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lowcarboncontracts.uk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F2B392-EDC1-40C7-B01A-375C57D4A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03B71-4913-4FB0-92F2-29A7E1C1BD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6782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3664" userDrawn="1">
          <p15:clr>
            <a:srgbClr val="FBAE40"/>
          </p15:clr>
        </p15:guide>
        <p15:guide id="4" pos="400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E8754-7D65-4257-AF0A-B243DC1BE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0368" y="518400"/>
            <a:ext cx="11050132" cy="1325563"/>
          </a:xfrm>
        </p:spPr>
        <p:txBody>
          <a:bodyPr/>
          <a:lstStyle>
            <a:lvl1pPr>
              <a:lnSpc>
                <a:spcPct val="94000"/>
              </a:lnSpc>
              <a:defRPr spc="-100" baseline="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00C96D-03D0-4B85-B6D0-EEFE3D530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0368" y="2017921"/>
            <a:ext cx="5249409" cy="544300"/>
          </a:xfrm>
        </p:spPr>
        <p:txBody>
          <a:bodyPr anchor="b"/>
          <a:lstStyle>
            <a:lvl1pPr marL="0" indent="0">
              <a:buNone/>
              <a:defRPr sz="2000" b="0" spc="-1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15F399-D8F9-4B56-A780-F523D3104E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0368" y="2696066"/>
            <a:ext cx="5249409" cy="3431684"/>
          </a:xfrm>
        </p:spPr>
        <p:txBody>
          <a:bodyPr/>
          <a:lstStyle>
            <a:lvl1pPr marL="180000" indent="-180000">
              <a:spcAft>
                <a:spcPts val="1400"/>
              </a:spcAft>
              <a:defRPr sz="2000" spc="-10" baseline="0"/>
            </a:lvl1pPr>
            <a:lvl2pPr marL="360000" indent="-180000">
              <a:spcAft>
                <a:spcPts val="1400"/>
              </a:spcAft>
              <a:defRPr sz="2000" spc="-10" baseline="0"/>
            </a:lvl2pPr>
            <a:lvl3pPr marL="540000" indent="-180000">
              <a:spcAft>
                <a:spcPts val="1400"/>
              </a:spcAft>
              <a:defRPr sz="2000" spc="-10" baseline="0"/>
            </a:lvl3pPr>
            <a:lvl4pPr marL="720000" indent="-180000">
              <a:spcAft>
                <a:spcPts val="1400"/>
              </a:spcAft>
              <a:defRPr sz="2000" spc="-10" baseline="0"/>
            </a:lvl4pPr>
            <a:lvl5pPr marL="900000" indent="-180000">
              <a:spcAft>
                <a:spcPts val="1400"/>
              </a:spcAft>
              <a:defRPr sz="2000" spc="-1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AAA0E5-BA23-4307-A41B-A6E5C11A77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72224" y="2017921"/>
            <a:ext cx="5248276" cy="544300"/>
          </a:xfrm>
        </p:spPr>
        <p:txBody>
          <a:bodyPr anchor="b"/>
          <a:lstStyle>
            <a:lvl1pPr marL="0" indent="0">
              <a:buNone/>
              <a:defRPr sz="2000" b="0" spc="-1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A53082-F4F9-4DFD-B42A-451A32552B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72224" y="2696066"/>
            <a:ext cx="5248276" cy="3430800"/>
          </a:xfrm>
        </p:spPr>
        <p:txBody>
          <a:bodyPr/>
          <a:lstStyle>
            <a:lvl1pPr marL="180000" indent="-180000">
              <a:spcAft>
                <a:spcPts val="1400"/>
              </a:spcAft>
              <a:defRPr sz="2000" spc="-10" baseline="0"/>
            </a:lvl1pPr>
            <a:lvl2pPr marL="360000" indent="-180000">
              <a:spcAft>
                <a:spcPts val="1400"/>
              </a:spcAft>
              <a:defRPr sz="2000" spc="-10" baseline="0"/>
            </a:lvl2pPr>
            <a:lvl3pPr marL="540000" indent="-180000">
              <a:spcAft>
                <a:spcPts val="1400"/>
              </a:spcAft>
              <a:defRPr sz="2000" spc="-10" baseline="0"/>
            </a:lvl3pPr>
            <a:lvl4pPr marL="720000" indent="-180000">
              <a:spcAft>
                <a:spcPts val="1400"/>
              </a:spcAft>
              <a:defRPr sz="2000" spc="-10" baseline="0"/>
            </a:lvl4pPr>
            <a:lvl5pPr marL="900000" indent="-180000">
              <a:spcAft>
                <a:spcPts val="1400"/>
              </a:spcAft>
              <a:defRPr sz="2000" spc="-1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4F3ABA-D34C-4946-86AA-BFC87C32B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41CDD-C402-4121-95B7-9342EC877BC2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7761B2-E4CD-4FB0-8364-171E494F6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lowcarboncontracts.uk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DD2FE3-8CF6-4B22-9E71-761CD86D7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03B71-4913-4FB0-92F2-29A7E1C1BD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4059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pos="3664" userDrawn="1">
          <p15:clr>
            <a:srgbClr val="FBAE40"/>
          </p15:clr>
        </p15:guide>
        <p15:guide id="3" pos="4014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19.xml"/><Relationship Id="rId21" Type="http://schemas.openxmlformats.org/officeDocument/2006/relationships/theme" Target="../theme/theme2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slideLayout" Target="../slideLayouts/slideLayout33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20" Type="http://schemas.openxmlformats.org/officeDocument/2006/relationships/slideLayout" Target="../slideLayouts/slideLayout36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19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8860E9-FCBF-4646-B35F-5BF4DE692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0368" y="446372"/>
            <a:ext cx="11050132" cy="132556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36C902-F6A1-417A-8191-F338B05A62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2294" y="2248772"/>
            <a:ext cx="11047579" cy="387824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FECEB7-DB3E-4E62-BB73-CFCF18BBB7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418134" y="6384695"/>
            <a:ext cx="1440000" cy="25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1600">
                <a:solidFill>
                  <a:schemeClr val="accent1"/>
                </a:solidFill>
              </a:defRPr>
            </a:lvl1pPr>
          </a:lstStyle>
          <a:p>
            <a:fld id="{5AF41CDD-C402-4121-95B7-9342EC877BC2}" type="datetimeFigureOut">
              <a:rPr lang="en-GB" smtClean="0"/>
              <a:pPr/>
              <a:t>02/12/2021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9CB4F-DB6F-4D83-9825-7A9798CDC4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0368" y="6384695"/>
            <a:ext cx="7389524" cy="25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600" spc="-10" baseline="0"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lowcarboncontracts.uk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CA4DC0-013B-4E86-825B-E67496C445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3016" y="6384695"/>
            <a:ext cx="444476" cy="25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1600">
                <a:solidFill>
                  <a:schemeClr val="accent1"/>
                </a:solidFill>
              </a:defRPr>
            </a:lvl1pPr>
          </a:lstStyle>
          <a:p>
            <a:fld id="{08C03B71-4913-4FB0-92F2-29A7E1C1BD99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DC3440E-28CB-4CB8-94DF-2BAB84D89E76}"/>
              </a:ext>
            </a:extLst>
          </p:cNvPr>
          <p:cNvCxnSpPr/>
          <p:nvPr userDrawn="1"/>
        </p:nvCxnSpPr>
        <p:spPr>
          <a:xfrm>
            <a:off x="577510" y="6261973"/>
            <a:ext cx="11041200" cy="0"/>
          </a:xfrm>
          <a:prstGeom prst="line">
            <a:avLst/>
          </a:prstGeom>
          <a:ln w="8509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4616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0" r:id="rId2"/>
    <p:sldLayoutId id="2147483665" r:id="rId3"/>
    <p:sldLayoutId id="2147483651" r:id="rId4"/>
    <p:sldLayoutId id="2147483659" r:id="rId5"/>
    <p:sldLayoutId id="2147483661" r:id="rId6"/>
    <p:sldLayoutId id="2147483662" r:id="rId7"/>
    <p:sldLayoutId id="2147483652" r:id="rId8"/>
    <p:sldLayoutId id="2147483653" r:id="rId9"/>
    <p:sldLayoutId id="2147483663" r:id="rId10"/>
    <p:sldLayoutId id="2147483654" r:id="rId11"/>
    <p:sldLayoutId id="2147483655" r:id="rId12"/>
    <p:sldLayoutId id="2147483657" r:id="rId13"/>
    <p:sldLayoutId id="2147483664" r:id="rId14"/>
    <p:sldLayoutId id="2147483656" r:id="rId15"/>
    <p:sldLayoutId id="2147483649" r:id="rId16"/>
  </p:sldLayoutIdLst>
  <p:hf hdr="0" dt="0"/>
  <p:txStyles>
    <p:titleStyle>
      <a:lvl1pPr algn="l" defTabSz="914400" rtl="0" eaLnBrk="1" latinLnBrk="0" hangingPunct="1">
        <a:lnSpc>
          <a:spcPct val="112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16000" indent="-216000" algn="l" defTabSz="914400" rtl="0" eaLnBrk="1" latinLnBrk="0" hangingPunct="1">
        <a:lnSpc>
          <a:spcPct val="103000"/>
        </a:lnSpc>
        <a:spcBef>
          <a:spcPts val="0"/>
        </a:spcBef>
        <a:spcAft>
          <a:spcPts val="730"/>
        </a:spcAft>
        <a:buClr>
          <a:schemeClr val="accent1"/>
        </a:buClr>
        <a:buFont typeface="Calibri" panose="020F050202020403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16000" algn="l" defTabSz="914400" rtl="0" eaLnBrk="1" latinLnBrk="0" hangingPunct="1">
        <a:lnSpc>
          <a:spcPct val="103000"/>
        </a:lnSpc>
        <a:spcBef>
          <a:spcPts val="0"/>
        </a:spcBef>
        <a:spcAft>
          <a:spcPts val="731"/>
        </a:spcAft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20000" indent="-216000" algn="l" defTabSz="914400" rtl="0" eaLnBrk="1" latinLnBrk="0" hangingPunct="1">
        <a:lnSpc>
          <a:spcPct val="103000"/>
        </a:lnSpc>
        <a:spcBef>
          <a:spcPts val="0"/>
        </a:spcBef>
        <a:spcAft>
          <a:spcPts val="731"/>
        </a:spcAft>
        <a:buClr>
          <a:schemeClr val="accent1"/>
        </a:buClr>
        <a:buFont typeface="Calibri" panose="020F050202020403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16000" algn="l" defTabSz="914400" rtl="0" eaLnBrk="1" latinLnBrk="0" hangingPunct="1">
        <a:lnSpc>
          <a:spcPct val="103000"/>
        </a:lnSpc>
        <a:spcBef>
          <a:spcPts val="0"/>
        </a:spcBef>
        <a:spcAft>
          <a:spcPts val="731"/>
        </a:spcAft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224000" indent="-216000" algn="l" defTabSz="914400" rtl="0" eaLnBrk="1" latinLnBrk="0" hangingPunct="1">
        <a:lnSpc>
          <a:spcPct val="103000"/>
        </a:lnSpc>
        <a:spcBef>
          <a:spcPts val="0"/>
        </a:spcBef>
        <a:spcAft>
          <a:spcPts val="731"/>
        </a:spcAft>
        <a:buClr>
          <a:schemeClr val="accent1"/>
        </a:buClr>
        <a:buFont typeface="Calibri" panose="020F050202020403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pos="359" userDrawn="1">
          <p15:clr>
            <a:srgbClr val="F26B43"/>
          </p15:clr>
        </p15:guide>
        <p15:guide id="3" pos="732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  <p15:guide id="5" orient="horz" pos="1596" userDrawn="1">
          <p15:clr>
            <a:srgbClr val="F26B43"/>
          </p15:clr>
        </p15:guide>
        <p15:guide id="6" orient="horz" pos="602" userDrawn="1">
          <p15:clr>
            <a:srgbClr val="F26B43"/>
          </p15:clr>
        </p15:guide>
        <p15:guide id="7" orient="horz" pos="386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8860E9-FCBF-4646-B35F-5BF4DE692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0368" y="446372"/>
            <a:ext cx="11050132" cy="132556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36C902-F6A1-417A-8191-F338B05A62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2294" y="2248772"/>
            <a:ext cx="11047579" cy="387824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FECEB7-DB3E-4E62-BB73-CFCF18BBB7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418134" y="6384695"/>
            <a:ext cx="1440000" cy="25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1600">
                <a:solidFill>
                  <a:schemeClr val="accent1"/>
                </a:solidFill>
              </a:defRPr>
            </a:lvl1pPr>
          </a:lstStyle>
          <a:p>
            <a:fld id="{5AF41CDD-C402-4121-95B7-9342EC877BC2}" type="datetimeFigureOut">
              <a:rPr lang="en-GB" smtClean="0"/>
              <a:pPr/>
              <a:t>02/12/2021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9CB4F-DB6F-4D83-9825-7A9798CDC4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0368" y="6384695"/>
            <a:ext cx="7389524" cy="25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600" spc="-10" baseline="0">
                <a:solidFill>
                  <a:schemeClr val="accent1"/>
                </a:solidFill>
              </a:defRPr>
            </a:lvl1pPr>
          </a:lstStyle>
          <a:p>
            <a:r>
              <a:rPr lang="en-GB"/>
              <a:t>lowcarboncontracts.uk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CA4DC0-013B-4E86-825B-E67496C445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3016" y="6384695"/>
            <a:ext cx="444476" cy="25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1600">
                <a:solidFill>
                  <a:schemeClr val="accent1"/>
                </a:solidFill>
              </a:defRPr>
            </a:lvl1pPr>
          </a:lstStyle>
          <a:p>
            <a:fld id="{08C03B71-4913-4FB0-92F2-29A7E1C1BD99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DC3440E-28CB-4CB8-94DF-2BAB84D89E76}"/>
              </a:ext>
            </a:extLst>
          </p:cNvPr>
          <p:cNvCxnSpPr/>
          <p:nvPr userDrawn="1"/>
        </p:nvCxnSpPr>
        <p:spPr>
          <a:xfrm>
            <a:off x="577510" y="6261973"/>
            <a:ext cx="11041200" cy="0"/>
          </a:xfrm>
          <a:prstGeom prst="line">
            <a:avLst/>
          </a:prstGeom>
          <a:ln w="8509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4810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  <p:sldLayoutId id="2147483683" r:id="rId17"/>
    <p:sldLayoutId id="2147483684" r:id="rId18"/>
    <p:sldLayoutId id="2147483685" r:id="rId19"/>
    <p:sldLayoutId id="2147483686" r:id="rId20"/>
  </p:sldLayoutIdLst>
  <p:hf hdr="0" dt="0"/>
  <p:txStyles>
    <p:titleStyle>
      <a:lvl1pPr algn="l" defTabSz="914400" rtl="0" eaLnBrk="1" latinLnBrk="0" hangingPunct="1">
        <a:lnSpc>
          <a:spcPct val="112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16000" indent="-216000" algn="l" defTabSz="914400" rtl="0" eaLnBrk="1" latinLnBrk="0" hangingPunct="1">
        <a:lnSpc>
          <a:spcPct val="103000"/>
        </a:lnSpc>
        <a:spcBef>
          <a:spcPts val="0"/>
        </a:spcBef>
        <a:spcAft>
          <a:spcPts val="730"/>
        </a:spcAft>
        <a:buClr>
          <a:schemeClr val="accent1"/>
        </a:buClr>
        <a:buFont typeface="Calibri" panose="020F050202020403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16000" algn="l" defTabSz="914400" rtl="0" eaLnBrk="1" latinLnBrk="0" hangingPunct="1">
        <a:lnSpc>
          <a:spcPct val="103000"/>
        </a:lnSpc>
        <a:spcBef>
          <a:spcPts val="0"/>
        </a:spcBef>
        <a:spcAft>
          <a:spcPts val="731"/>
        </a:spcAft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20000" indent="-216000" algn="l" defTabSz="914400" rtl="0" eaLnBrk="1" latinLnBrk="0" hangingPunct="1">
        <a:lnSpc>
          <a:spcPct val="103000"/>
        </a:lnSpc>
        <a:spcBef>
          <a:spcPts val="0"/>
        </a:spcBef>
        <a:spcAft>
          <a:spcPts val="731"/>
        </a:spcAft>
        <a:buClr>
          <a:schemeClr val="accent1"/>
        </a:buClr>
        <a:buFont typeface="Calibri" panose="020F050202020403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16000" algn="l" defTabSz="914400" rtl="0" eaLnBrk="1" latinLnBrk="0" hangingPunct="1">
        <a:lnSpc>
          <a:spcPct val="103000"/>
        </a:lnSpc>
        <a:spcBef>
          <a:spcPts val="0"/>
        </a:spcBef>
        <a:spcAft>
          <a:spcPts val="731"/>
        </a:spcAft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224000" indent="-216000" algn="l" defTabSz="914400" rtl="0" eaLnBrk="1" latinLnBrk="0" hangingPunct="1">
        <a:lnSpc>
          <a:spcPct val="103000"/>
        </a:lnSpc>
        <a:spcBef>
          <a:spcPts val="0"/>
        </a:spcBef>
        <a:spcAft>
          <a:spcPts val="731"/>
        </a:spcAft>
        <a:buClr>
          <a:schemeClr val="accent1"/>
        </a:buClr>
        <a:buFont typeface="Calibri" panose="020F050202020403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359">
          <p15:clr>
            <a:srgbClr val="F26B43"/>
          </p15:clr>
        </p15:guide>
        <p15:guide id="3" pos="7320">
          <p15:clr>
            <a:srgbClr val="F26B43"/>
          </p15:clr>
        </p15:guide>
        <p15:guide id="4" orient="horz" pos="2160">
          <p15:clr>
            <a:srgbClr val="F26B43"/>
          </p15:clr>
        </p15:guide>
        <p15:guide id="5" orient="horz" pos="1596">
          <p15:clr>
            <a:srgbClr val="F26B43"/>
          </p15:clr>
        </p15:guide>
        <p15:guide id="6" orient="horz" pos="602">
          <p15:clr>
            <a:srgbClr val="F26B43"/>
          </p15:clr>
        </p15:guide>
        <p15:guide id="7" orient="horz" pos="38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D97EF795-1CA3-4187-BB18-B9B325A4BE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Wind Power Finance &amp; Investment Summit</a:t>
            </a:r>
          </a:p>
        </p:txBody>
      </p:sp>
      <p:sp>
        <p:nvSpPr>
          <p:cNvPr id="13" name="Subtitle 12">
            <a:extLst>
              <a:ext uri="{FF2B5EF4-FFF2-40B4-BE49-F238E27FC236}">
                <a16:creationId xmlns:a16="http://schemas.microsoft.com/office/drawing/2014/main" id="{ABA5A2DA-5E36-46A9-8C7F-0F62A58C87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7 December 2021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316CCED9-3532-4D6E-ABE9-816E7D950C4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Neil McDermott, CEO</a:t>
            </a:r>
          </a:p>
        </p:txBody>
      </p:sp>
      <p:sp>
        <p:nvSpPr>
          <p:cNvPr id="31" name="Footer Placeholder 30">
            <a:extLst>
              <a:ext uri="{FF2B5EF4-FFF2-40B4-BE49-F238E27FC236}">
                <a16:creationId xmlns:a16="http://schemas.microsoft.com/office/drawing/2014/main" id="{EDFAC476-4FE9-4B33-8BCF-48B59D9BDD40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GB"/>
              <a:t>lowcarboncontracts.uk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1054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le 1">
            <a:extLst>
              <a:ext uri="{FF2B5EF4-FFF2-40B4-BE49-F238E27FC236}">
                <a16:creationId xmlns:a16="http://schemas.microsoft.com/office/drawing/2014/main" id="{3444E54E-8DDC-40BC-94AD-A06E7A9D0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00" y="360000"/>
            <a:ext cx="11040000" cy="1080000"/>
          </a:xfrm>
        </p:spPr>
        <p:txBody>
          <a:bodyPr anchor="t">
            <a:normAutofit/>
          </a:bodyPr>
          <a:lstStyle/>
          <a:p>
            <a:r>
              <a:rPr lang="en-US" dirty="0"/>
              <a:t>CfD auction prices have reduced over time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4D28A6-3A95-4FC4-AA16-E3EE660CC3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6000" y="6408000"/>
            <a:ext cx="3840000" cy="180000"/>
          </a:xfrm>
        </p:spPr>
        <p:txBody>
          <a:bodyPr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-10" normalizeH="0" baseline="0" noProof="0">
                <a:ln>
                  <a:noFill/>
                </a:ln>
                <a:solidFill>
                  <a:prstClr val="black">
                    <a:lumMod val="60000"/>
                    <a:lumOff val="4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www.lowcarboncontracts.uk</a:t>
            </a:r>
          </a:p>
        </p:txBody>
      </p:sp>
      <p:sp>
        <p:nvSpPr>
          <p:cNvPr id="73" name="Slide Number Placeholder 4">
            <a:extLst>
              <a:ext uri="{FF2B5EF4-FFF2-40B4-BE49-F238E27FC236}">
                <a16:creationId xmlns:a16="http://schemas.microsoft.com/office/drawing/2014/main" id="{0E176FEF-A3BE-4E10-BC83-6AEDD66127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08000"/>
            <a:ext cx="480000" cy="180000"/>
          </a:xfrm>
        </p:spPr>
        <p:txBody>
          <a:bodyPr anchor="t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6E952664-A83C-F74B-A3B6-63959AC85F2A}" type="slidenum">
              <a:rPr kumimoji="0" lang="en-GB" sz="10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0000"/>
                    <a:lumOff val="4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0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0000"/>
                  <a:lumOff val="40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 hidden="1">
            <a:extLst>
              <a:ext uri="{FF2B5EF4-FFF2-40B4-BE49-F238E27FC236}">
                <a16:creationId xmlns:a16="http://schemas.microsoft.com/office/drawing/2014/main" id="{790E2277-64FB-4FE4-A9E3-29DA9FE776E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136000" y="6408000"/>
            <a:ext cx="480000" cy="18000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6E952664-A83C-F74B-A3B6-63959AC85F2A}" type="slidenum">
              <a:rPr kumimoji="0" lang="en-GB" sz="1600" b="0" i="0" u="none" strike="noStrike" kern="1200" cap="none" spc="0" normalizeH="0" baseline="0" noProof="0" smtClean="0">
                <a:ln>
                  <a:noFill/>
                </a:ln>
                <a:solidFill>
                  <a:srgbClr val="0087C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srgbClr val="0087C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525512E2-247A-45B7-838D-CFB304BA7CB6}"/>
              </a:ext>
            </a:extLst>
          </p:cNvPr>
          <p:cNvGraphicFramePr>
            <a:graphicFrameLocks/>
          </p:cNvGraphicFramePr>
          <p:nvPr/>
        </p:nvGraphicFramePr>
        <p:xfrm>
          <a:off x="816990" y="963891"/>
          <a:ext cx="10558021" cy="49302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Arrow: Up 8">
            <a:extLst>
              <a:ext uri="{FF2B5EF4-FFF2-40B4-BE49-F238E27FC236}">
                <a16:creationId xmlns:a16="http://schemas.microsoft.com/office/drawing/2014/main" id="{69B6470D-90BD-43D6-A1A9-F2D5C92AD488}"/>
              </a:ext>
            </a:extLst>
          </p:cNvPr>
          <p:cNvSpPr/>
          <p:nvPr/>
        </p:nvSpPr>
        <p:spPr>
          <a:xfrm rot="7570383">
            <a:off x="5392572" y="1374029"/>
            <a:ext cx="631991" cy="400010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4423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93B0B52-9870-4DB7-AD22-FB3B7D4F2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Breakdown of Investors – Volume</a:t>
            </a:r>
            <a:br>
              <a:rPr lang="en-GB" dirty="0"/>
            </a:br>
            <a:r>
              <a:rPr lang="en-GB" sz="1000" dirty="0"/>
              <a:t>(source: Grant Thornton)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A613E7E-038A-4CEF-922C-1A7E35D1F5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7664368"/>
              </p:ext>
            </p:extLst>
          </p:nvPr>
        </p:nvGraphicFramePr>
        <p:xfrm>
          <a:off x="1015067" y="2097248"/>
          <a:ext cx="9966122" cy="3475779"/>
        </p:xfrm>
        <a:graphic>
          <a:graphicData uri="http://schemas.openxmlformats.org/drawingml/2006/table">
            <a:tbl>
              <a:tblPr/>
              <a:tblGrid>
                <a:gridCol w="3812284">
                  <a:extLst>
                    <a:ext uri="{9D8B030D-6E8A-4147-A177-3AD203B41FA5}">
                      <a16:colId xmlns:a16="http://schemas.microsoft.com/office/drawing/2014/main" val="98794276"/>
                    </a:ext>
                  </a:extLst>
                </a:gridCol>
                <a:gridCol w="3076919">
                  <a:extLst>
                    <a:ext uri="{9D8B030D-6E8A-4147-A177-3AD203B41FA5}">
                      <a16:colId xmlns:a16="http://schemas.microsoft.com/office/drawing/2014/main" val="2437939977"/>
                    </a:ext>
                  </a:extLst>
                </a:gridCol>
                <a:gridCol w="3076919">
                  <a:extLst>
                    <a:ext uri="{9D8B030D-6E8A-4147-A177-3AD203B41FA5}">
                      <a16:colId xmlns:a16="http://schemas.microsoft.com/office/drawing/2014/main" val="2841620810"/>
                    </a:ext>
                  </a:extLst>
                </a:gridCol>
              </a:tblGrid>
              <a:tr h="673396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Investor type</a:t>
                      </a:r>
                      <a:r>
                        <a:rPr lang="en-GB" sz="800" b="0" i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1200" b="0" i="0">
                        <a:effectLst/>
                      </a:endParaRPr>
                    </a:p>
                  </a:txBody>
                  <a:tcPr marL="60598" marR="60598" marT="30299" marB="30299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Number of investors</a:t>
                      </a:r>
                      <a:r>
                        <a:rPr lang="en-GB" sz="800" b="0" i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1200" b="0" i="0">
                        <a:effectLst/>
                      </a:endParaRPr>
                    </a:p>
                  </a:txBody>
                  <a:tcPr marL="60598" marR="60598" marT="30299" marB="30299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Amount invested – where known (£m, real terms)</a:t>
                      </a:r>
                      <a:r>
                        <a:rPr lang="en-GB" sz="800" b="0" i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1200" b="0" i="0">
                        <a:effectLst/>
                      </a:endParaRPr>
                    </a:p>
                  </a:txBody>
                  <a:tcPr marL="60598" marR="60598" marT="30299" marB="30299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2D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284319"/>
                  </a:ext>
                </a:extLst>
              </a:tr>
              <a:tr h="258998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Commercial bank</a:t>
                      </a:r>
                      <a:r>
                        <a:rPr lang="en-GB" sz="800" b="0" i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1200" b="0" i="0">
                        <a:effectLst/>
                      </a:endParaRPr>
                    </a:p>
                  </a:txBody>
                  <a:tcPr marL="60598" marR="60598" marT="30299" marB="30299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47</a:t>
                      </a:r>
                      <a:r>
                        <a:rPr lang="en-GB" sz="800" b="0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1200" b="0" i="0">
                        <a:effectLst/>
                      </a:endParaRPr>
                    </a:p>
                  </a:txBody>
                  <a:tcPr marL="60598" marR="60598" marT="30299" marB="30299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D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4,301</a:t>
                      </a:r>
                      <a:r>
                        <a:rPr lang="en-GB" sz="800" b="0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1200" b="0" i="0">
                        <a:effectLst/>
                      </a:endParaRPr>
                    </a:p>
                  </a:txBody>
                  <a:tcPr marL="60598" marR="60598" marT="30299" marB="30299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D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2376740"/>
                  </a:ext>
                </a:extLst>
              </a:tr>
              <a:tr h="338243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State owned bank</a:t>
                      </a:r>
                      <a:r>
                        <a:rPr lang="en-GB" sz="800" b="0" i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1200" b="0" i="0">
                        <a:effectLst/>
                      </a:endParaRPr>
                    </a:p>
                  </a:txBody>
                  <a:tcPr marL="60598" marR="60598" marT="30299" marB="30299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r>
                        <a:rPr lang="en-GB" sz="800" b="0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1200" b="0" i="0">
                        <a:effectLst/>
                      </a:endParaRPr>
                    </a:p>
                  </a:txBody>
                  <a:tcPr marL="60598" marR="60598" marT="30299" marB="30299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65</a:t>
                      </a:r>
                      <a:r>
                        <a:rPr lang="en-GB" sz="800" b="0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1200" b="0" i="0">
                        <a:effectLst/>
                      </a:endParaRPr>
                    </a:p>
                  </a:txBody>
                  <a:tcPr marL="60598" marR="60598" marT="30299" marB="30299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8506350"/>
                  </a:ext>
                </a:extLst>
              </a:tr>
              <a:tr h="258998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Infrastructure fund</a:t>
                      </a:r>
                      <a:r>
                        <a:rPr lang="en-GB" sz="800" b="0" i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1200" b="0" i="0">
                        <a:effectLst/>
                      </a:endParaRPr>
                    </a:p>
                  </a:txBody>
                  <a:tcPr marL="60598" marR="60598" marT="30299" marB="30299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r>
                        <a:rPr lang="en-GB" sz="800" b="0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1200" b="0" i="0">
                        <a:effectLst/>
                      </a:endParaRPr>
                    </a:p>
                  </a:txBody>
                  <a:tcPr marL="60598" marR="60598" marT="30299" marB="30299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D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3,611</a:t>
                      </a:r>
                      <a:r>
                        <a:rPr lang="en-GB" sz="800" b="0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1200" b="0" i="0">
                        <a:effectLst/>
                      </a:endParaRPr>
                    </a:p>
                  </a:txBody>
                  <a:tcPr marL="60598" marR="60598" marT="30299" marB="30299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D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140320"/>
                  </a:ext>
                </a:extLst>
              </a:tr>
              <a:tr h="258998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Institutional investor</a:t>
                      </a:r>
                      <a:r>
                        <a:rPr lang="en-GB" sz="800" b="0" i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1200" b="0" i="0">
                        <a:effectLst/>
                      </a:endParaRPr>
                    </a:p>
                  </a:txBody>
                  <a:tcPr marL="60598" marR="60598" marT="30299" marB="30299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25</a:t>
                      </a:r>
                      <a:r>
                        <a:rPr lang="en-GB" sz="800" b="0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1200" b="0" i="0">
                        <a:effectLst/>
                      </a:endParaRPr>
                    </a:p>
                  </a:txBody>
                  <a:tcPr marL="60598" marR="60598" marT="30299" marB="30299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2,755</a:t>
                      </a:r>
                      <a:r>
                        <a:rPr lang="en-GB" sz="800" b="0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1200" b="0" i="0">
                        <a:effectLst/>
                      </a:endParaRPr>
                    </a:p>
                  </a:txBody>
                  <a:tcPr marL="60598" marR="60598" marT="30299" marB="30299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1423892"/>
                  </a:ext>
                </a:extLst>
              </a:tr>
              <a:tr h="156018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Developer</a:t>
                      </a:r>
                      <a:r>
                        <a:rPr lang="en-GB" sz="800" b="0" i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1200" b="0" i="0">
                        <a:effectLst/>
                      </a:endParaRPr>
                    </a:p>
                  </a:txBody>
                  <a:tcPr marL="60598" marR="60598" marT="30299" marB="30299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35</a:t>
                      </a:r>
                      <a:r>
                        <a:rPr lang="en-GB" sz="800" b="0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1200" b="0" i="0">
                        <a:effectLst/>
                      </a:endParaRPr>
                    </a:p>
                  </a:txBody>
                  <a:tcPr marL="60598" marR="60598" marT="30299" marB="30299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D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1,196</a:t>
                      </a:r>
                      <a:r>
                        <a:rPr lang="en-GB" sz="800" b="0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1200" b="0" i="0">
                        <a:effectLst/>
                      </a:endParaRPr>
                    </a:p>
                  </a:txBody>
                  <a:tcPr marL="60598" marR="60598" marT="30299" marB="30299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D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3014108"/>
                  </a:ext>
                </a:extLst>
              </a:tr>
              <a:tr h="258998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Utility (European)</a:t>
                      </a:r>
                      <a:r>
                        <a:rPr lang="en-GB" sz="800" b="0" i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1200" b="0" i="0">
                        <a:effectLst/>
                      </a:endParaRPr>
                    </a:p>
                  </a:txBody>
                  <a:tcPr marL="60598" marR="60598" marT="30299" marB="30299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r>
                        <a:rPr lang="en-GB" sz="800" b="0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1200" b="0" i="0">
                        <a:effectLst/>
                      </a:endParaRPr>
                    </a:p>
                  </a:txBody>
                  <a:tcPr marL="60598" marR="60598" marT="30299" marB="30299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5,002</a:t>
                      </a:r>
                      <a:r>
                        <a:rPr lang="en-GB" sz="800" b="0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1200" b="0" i="0">
                        <a:effectLst/>
                      </a:endParaRPr>
                    </a:p>
                  </a:txBody>
                  <a:tcPr marL="60598" marR="60598" marT="30299" marB="30299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058148"/>
                  </a:ext>
                </a:extLst>
              </a:tr>
              <a:tr h="258998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Utility (non-European)</a:t>
                      </a:r>
                      <a:r>
                        <a:rPr lang="en-GB" sz="800" b="0" i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1200" b="0" i="0">
                        <a:effectLst/>
                      </a:endParaRPr>
                    </a:p>
                  </a:txBody>
                  <a:tcPr marL="60598" marR="60598" marT="30299" marB="30299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r>
                        <a:rPr lang="en-GB" sz="800" b="0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1200" b="0" i="0">
                        <a:effectLst/>
                      </a:endParaRPr>
                    </a:p>
                  </a:txBody>
                  <a:tcPr marL="60598" marR="60598" marT="30299" marB="30299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D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328</a:t>
                      </a:r>
                      <a:r>
                        <a:rPr lang="en-GB" sz="800" b="0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1200" b="0" i="0">
                        <a:effectLst/>
                      </a:endParaRPr>
                    </a:p>
                  </a:txBody>
                  <a:tcPr marL="60598" marR="60598" marT="30299" marB="30299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D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19039"/>
                  </a:ext>
                </a:extLst>
              </a:tr>
              <a:tr h="362598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Traditional oil &amp; gas company</a:t>
                      </a:r>
                      <a:r>
                        <a:rPr lang="en-GB" sz="800" b="0" i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1200" b="0" i="0">
                        <a:effectLst/>
                      </a:endParaRPr>
                    </a:p>
                  </a:txBody>
                  <a:tcPr marL="60598" marR="60598" marT="30299" marB="30299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GB" sz="800" b="0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1200" b="0" i="0">
                        <a:effectLst/>
                      </a:endParaRPr>
                    </a:p>
                  </a:txBody>
                  <a:tcPr marL="60598" marR="60598" marT="30299" marB="30299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64</a:t>
                      </a:r>
                      <a:r>
                        <a:rPr lang="en-GB" sz="800" b="0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1200" b="0" i="0">
                        <a:effectLst/>
                      </a:endParaRPr>
                    </a:p>
                  </a:txBody>
                  <a:tcPr marL="60598" marR="60598" marT="30299" marB="30299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0957441"/>
                  </a:ext>
                </a:extLst>
              </a:tr>
              <a:tr h="258998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Sovereign Wealth Fund</a:t>
                      </a:r>
                      <a:r>
                        <a:rPr lang="en-GB" sz="800" b="0" i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1200" b="0" i="0">
                        <a:effectLst/>
                      </a:endParaRPr>
                    </a:p>
                  </a:txBody>
                  <a:tcPr marL="60598" marR="60598" marT="30299" marB="30299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GB" sz="800" b="0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1200" b="0" i="0">
                        <a:effectLst/>
                      </a:endParaRPr>
                    </a:p>
                  </a:txBody>
                  <a:tcPr marL="60598" marR="60598" marT="30299" marB="30299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D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r>
                        <a:rPr lang="en-GB" sz="800" b="0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1200" b="0" i="0">
                        <a:effectLst/>
                      </a:endParaRPr>
                    </a:p>
                  </a:txBody>
                  <a:tcPr marL="60598" marR="60598" marT="30299" marB="30299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D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6853554"/>
                  </a:ext>
                </a:extLst>
              </a:tr>
              <a:tr h="156018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Other</a:t>
                      </a:r>
                      <a:r>
                        <a:rPr lang="en-GB" sz="800" b="0" i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1200" b="0" i="0">
                        <a:effectLst/>
                      </a:endParaRPr>
                    </a:p>
                  </a:txBody>
                  <a:tcPr marL="60598" marR="60598" marT="30299" marB="30299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9</a:t>
                      </a:r>
                      <a:r>
                        <a:rPr lang="en-GB" sz="800" b="0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1200" b="0" i="0">
                        <a:effectLst/>
                      </a:endParaRPr>
                    </a:p>
                  </a:txBody>
                  <a:tcPr marL="60598" marR="60598" marT="30299" marB="30299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800" b="0" i="0" u="none" strike="noStrike">
                          <a:effectLst/>
                          <a:latin typeface="Arial" panose="020B0604020202020204" pitchFamily="34" charset="0"/>
                        </a:rPr>
                        <a:t>1,414</a:t>
                      </a:r>
                      <a:r>
                        <a:rPr lang="en-GB" sz="800" b="0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1200" b="0" i="0">
                        <a:effectLst/>
                      </a:endParaRPr>
                    </a:p>
                  </a:txBody>
                  <a:tcPr marL="60598" marR="60598" marT="30299" marB="30299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8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01380"/>
                  </a:ext>
                </a:extLst>
              </a:tr>
              <a:tr h="156018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  <a:r>
                        <a:rPr lang="en-GB" sz="800" b="0" i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1200" b="0" i="0">
                        <a:effectLst/>
                      </a:endParaRPr>
                    </a:p>
                  </a:txBody>
                  <a:tcPr marL="60598" marR="60598" marT="30299" marB="30299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800" b="1" i="0" u="none" strike="noStrike">
                          <a:effectLst/>
                          <a:latin typeface="Arial" panose="020B0604020202020204" pitchFamily="34" charset="0"/>
                        </a:rPr>
                        <a:t>145</a:t>
                      </a:r>
                      <a:r>
                        <a:rPr lang="en-GB" sz="800" b="0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1200" b="0" i="0">
                        <a:effectLst/>
                      </a:endParaRPr>
                    </a:p>
                  </a:txBody>
                  <a:tcPr marL="60598" marR="60598" marT="30299" marB="30299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D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800" b="1" i="0" u="none" strike="noStrike" dirty="0">
                          <a:effectLst/>
                          <a:latin typeface="Arial" panose="020B0604020202020204" pitchFamily="34" charset="0"/>
                        </a:rPr>
                        <a:t>18,735</a:t>
                      </a:r>
                      <a:r>
                        <a:rPr lang="en-GB" sz="800" b="0" i="0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1200" b="0" i="0" dirty="0">
                        <a:effectLst/>
                      </a:endParaRPr>
                    </a:p>
                  </a:txBody>
                  <a:tcPr marL="60598" marR="60598" marT="30299" marB="30299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D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9411962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6C8FE24-6F47-44B4-8D2D-BE9E9645B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lowcarboncontracts.uk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1811FA2-17AB-4CA5-BA9E-BCE2ADE5E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03B71-4913-4FB0-92F2-29A7E1C1BD99}" type="slidenum">
              <a:rPr lang="en-GB" smtClean="0"/>
              <a:t>3</a:t>
            </a:fld>
            <a:endParaRPr lang="en-GB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A499F894-40FE-4B86-BE6B-96F9CF7395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2492042" y="-94565"/>
            <a:ext cx="5606596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n-US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n-US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923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F97FC6-5B42-44CE-937E-AE39B522A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lowcarboncontracts.uk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8B352D-1296-4792-BA0B-7101F2D84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03B71-4913-4FB0-92F2-29A7E1C1BD99}" type="slidenum">
              <a:rPr lang="en-GB" smtClean="0"/>
              <a:t>4</a:t>
            </a:fld>
            <a:endParaRPr lang="en-GB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CFE8AFA0-A9D4-42AC-BCD7-BFF5D8BA0F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8407" y="511728"/>
            <a:ext cx="7920868" cy="5279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5731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3D870A-8A05-4C64-827F-8DAE2F1EA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-10" normalizeH="0" baseline="0" noProof="0">
                <a:ln>
                  <a:noFill/>
                </a:ln>
                <a:solidFill>
                  <a:srgbClr val="0087C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lowcarboncontracts.uk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4B85E1-881B-42AB-9B35-021A024E1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C03B71-4913-4FB0-92F2-29A7E1C1BD99}" type="slidenum">
              <a:rPr kumimoji="0" lang="en-GB" sz="1600" b="0" i="0" u="none" strike="noStrike" kern="1200" cap="none" spc="0" normalizeH="0" baseline="0" noProof="0" smtClean="0">
                <a:ln>
                  <a:noFill/>
                </a:ln>
                <a:solidFill>
                  <a:srgbClr val="0087C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srgbClr val="0087C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BA2AEEA-B9F7-4AC2-895B-0AA95F3315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088" y="221305"/>
            <a:ext cx="10860692" cy="5992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743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SC LCCC 2020 v4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87CD"/>
      </a:accent1>
      <a:accent2>
        <a:srgbClr val="C7DEF3"/>
      </a:accent2>
      <a:accent3>
        <a:srgbClr val="48B749"/>
      </a:accent3>
      <a:accent4>
        <a:srgbClr val="DAECD4"/>
      </a:accent4>
      <a:accent5>
        <a:srgbClr val="F3C317"/>
      </a:accent5>
      <a:accent6>
        <a:srgbClr val="FCF1D1"/>
      </a:accent6>
      <a:hlink>
        <a:srgbClr val="0087CD"/>
      </a:hlink>
      <a:folHlink>
        <a:srgbClr val="C7DEF3"/>
      </a:folHlink>
    </a:clrScheme>
    <a:fontScheme name="ESC LCCC 2020 v1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7D2BFC24-086C-4F3E-9864-D2F00C94A747}" vid="{7D0F178F-899C-4DF8-976F-FBA43C7D81F4}"/>
    </a:ext>
  </a:extLst>
</a:theme>
</file>

<file path=ppt/theme/theme2.xml><?xml version="1.0" encoding="utf-8"?>
<a:theme xmlns:a="http://schemas.openxmlformats.org/drawingml/2006/main" name="1_Office Theme">
  <a:themeElements>
    <a:clrScheme name="ESC LCCC 2020 v4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87CD"/>
      </a:accent1>
      <a:accent2>
        <a:srgbClr val="C7DEF3"/>
      </a:accent2>
      <a:accent3>
        <a:srgbClr val="48B749"/>
      </a:accent3>
      <a:accent4>
        <a:srgbClr val="DAECD4"/>
      </a:accent4>
      <a:accent5>
        <a:srgbClr val="F3C317"/>
      </a:accent5>
      <a:accent6>
        <a:srgbClr val="FCF1D1"/>
      </a:accent6>
      <a:hlink>
        <a:srgbClr val="0087CD"/>
      </a:hlink>
      <a:folHlink>
        <a:srgbClr val="C7DEF3"/>
      </a:folHlink>
    </a:clrScheme>
    <a:fontScheme name="ESC LCCC 2020 v1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7D2BFC24-086C-4F3E-9864-D2F00C94A747}" vid="{7D0F178F-899C-4DF8-976F-FBA43C7D81F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F14124"/>
    </a:accent2>
    <a:accent3>
      <a:srgbClr val="F1CF67"/>
    </a:accent3>
    <a:accent4>
      <a:srgbClr val="5DCEAF"/>
    </a:accent4>
    <a:accent5>
      <a:srgbClr val="B2B2B2"/>
    </a:accent5>
    <a:accent6>
      <a:srgbClr val="1DA2BD"/>
    </a:accent6>
    <a:hlink>
      <a:srgbClr val="56C7AA"/>
    </a:hlink>
    <a:folHlink>
      <a:srgbClr val="59A8D1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D0782E7F42F994C9FC4B408C13BD025" ma:contentTypeVersion="13" ma:contentTypeDescription="Create a new document." ma:contentTypeScope="" ma:versionID="dcf3cde7e6f00617dea3189aef1c1890">
  <xsd:schema xmlns:xsd="http://www.w3.org/2001/XMLSchema" xmlns:xs="http://www.w3.org/2001/XMLSchema" xmlns:p="http://schemas.microsoft.com/office/2006/metadata/properties" xmlns:ns2="3f1fe756-3ec3-451b-9618-d42bc8077d22" xmlns:ns3="5155bd8e-cfdd-4d40-97e4-4a842fb084d9" targetNamespace="http://schemas.microsoft.com/office/2006/metadata/properties" ma:root="true" ma:fieldsID="e2d256e1e4ef4614dd00024b6f9902c7" ns2:_="" ns3:_="">
    <xsd:import namespace="3f1fe756-3ec3-451b-9618-d42bc8077d22"/>
    <xsd:import namespace="5155bd8e-cfdd-4d40-97e4-4a842fb084d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1fe756-3ec3-451b-9618-d42bc8077d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55bd8e-cfdd-4d40-97e4-4a842fb084d9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C7FC430-BBDB-42BA-B5FA-EADC7C3B5D09}">
  <ds:schemaRefs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purl.org/dc/dcmitype/"/>
    <ds:schemaRef ds:uri="140af3fb-9bef-4f80-9885-6c122eb1908c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d971025d-a36f-46fb-a602-bfd32fccc82f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4C13908E-ADC8-4DE7-BF99-FBC25F3F570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66FDBB1-96B1-4654-AA85-F9C0F94AF3F6}"/>
</file>

<file path=docProps/app.xml><?xml version="1.0" encoding="utf-8"?>
<Properties xmlns="http://schemas.openxmlformats.org/officeDocument/2006/extended-properties" xmlns:vt="http://schemas.openxmlformats.org/officeDocument/2006/docPropsVTypes">
  <Template>LCCC ESC Powerpoint Template (1)</Template>
  <TotalTime>19</TotalTime>
  <Words>137</Words>
  <Application>Microsoft Office PowerPoint</Application>
  <PresentationFormat>Widescreen</PresentationFormat>
  <Paragraphs>61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1_Office Theme</vt:lpstr>
      <vt:lpstr>Wind Power Finance &amp; Investment Summit</vt:lpstr>
      <vt:lpstr>CfD auction prices have reduced over time</vt:lpstr>
      <vt:lpstr>Breakdown of Investors – Volume (source: Grant Thornton)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LCCC ESC Powerpoint Template</dc:title>
  <dc:creator>Helen Tanner</dc:creator>
  <cp:lastModifiedBy>Jo Wilkinson</cp:lastModifiedBy>
  <cp:revision>2</cp:revision>
  <dcterms:created xsi:type="dcterms:W3CDTF">2021-11-24T15:09:22Z</dcterms:created>
  <dcterms:modified xsi:type="dcterms:W3CDTF">2021-12-02T16:37:22Z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0x0101008D0782E7F42F994C9FC4B408C13BD025</vt:lpwstr>
  </property>
</Properties>
</file>